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4225" r:id="rId1"/>
    <p:sldMasterId id="2147484226" r:id="rId2"/>
  </p:sldMasterIdLst>
  <p:notesMasterIdLst>
    <p:notesMasterId r:id="rId43"/>
  </p:notesMasterIdLst>
  <p:sldIdLst>
    <p:sldId id="284" r:id="rId3"/>
    <p:sldId id="285" r:id="rId4"/>
    <p:sldId id="363" r:id="rId5"/>
    <p:sldId id="364" r:id="rId6"/>
    <p:sldId id="365" r:id="rId7"/>
    <p:sldId id="366" r:id="rId8"/>
    <p:sldId id="367" r:id="rId9"/>
    <p:sldId id="316" r:id="rId10"/>
    <p:sldId id="288" r:id="rId11"/>
    <p:sldId id="320" r:id="rId12"/>
    <p:sldId id="338" r:id="rId13"/>
    <p:sldId id="339" r:id="rId14"/>
    <p:sldId id="340" r:id="rId15"/>
    <p:sldId id="377" r:id="rId16"/>
    <p:sldId id="378" r:id="rId17"/>
    <p:sldId id="309" r:id="rId18"/>
    <p:sldId id="375" r:id="rId19"/>
    <p:sldId id="376" r:id="rId20"/>
    <p:sldId id="352" r:id="rId21"/>
    <p:sldId id="349" r:id="rId22"/>
    <p:sldId id="357" r:id="rId23"/>
    <p:sldId id="355" r:id="rId24"/>
    <p:sldId id="354" r:id="rId25"/>
    <p:sldId id="359" r:id="rId26"/>
    <p:sldId id="356" r:id="rId27"/>
    <p:sldId id="361" r:id="rId28"/>
    <p:sldId id="362" r:id="rId29"/>
    <p:sldId id="360" r:id="rId30"/>
    <p:sldId id="353" r:id="rId31"/>
    <p:sldId id="358" r:id="rId32"/>
    <p:sldId id="368" r:id="rId33"/>
    <p:sldId id="341" r:id="rId34"/>
    <p:sldId id="332" r:id="rId35"/>
    <p:sldId id="342" r:id="rId36"/>
    <p:sldId id="335" r:id="rId37"/>
    <p:sldId id="345" r:id="rId38"/>
    <p:sldId id="327" r:id="rId39"/>
    <p:sldId id="313" r:id="rId40"/>
    <p:sldId id="337" r:id="rId41"/>
    <p:sldId id="308" r:id="rId42"/>
  </p:sldIdLst>
  <p:sldSz cx="9144000" cy="6858000" type="screen4x3"/>
  <p:notesSz cx="6858000" cy="9144000"/>
  <p:embeddedFontLst>
    <p:embeddedFont>
      <p:font typeface="HY헤드라인M" panose="02030600000101010101" pitchFamily="18" charset="-127"/>
      <p:regular r:id="rId44"/>
    </p:embeddedFont>
    <p:embeddedFont>
      <p:font typeface="HY견고딕" panose="02030600000101010101" pitchFamily="18" charset="-127"/>
      <p:regular r:id="rId45"/>
    </p:embeddedFont>
    <p:embeddedFont>
      <p:font typeface="나눔고딕" panose="020B0600000101010101" charset="-127"/>
      <p:regular r:id="rId46"/>
      <p:bold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  <a:srgbClr val="4B0D0D"/>
    <a:srgbClr val="4B3C3F"/>
    <a:srgbClr val="121E50"/>
    <a:srgbClr val="FEFCE5"/>
    <a:srgbClr val="996633"/>
    <a:srgbClr val="FF6E57"/>
    <a:srgbClr val="FFCC00"/>
    <a:srgbClr val="3B589E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54" autoAdjust="0"/>
    <p:restoredTop sz="95503" autoAdjust="0"/>
  </p:normalViewPr>
  <p:slideViewPr>
    <p:cSldViewPr snapToObjects="1">
      <p:cViewPr varScale="1">
        <p:scale>
          <a:sx n="92" d="100"/>
          <a:sy n="92" d="100"/>
        </p:scale>
        <p:origin x="39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E6525-D99D-4BA8-9F36-A92663FA6317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B4CB2-88D5-430A-85D1-2A71E22CC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88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817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51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76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142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009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794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341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806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936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27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589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80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189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836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325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42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213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438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565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49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07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394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424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914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580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947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02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4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2017-02-20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2017-02-20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1995" y="4406900"/>
            <a:ext cx="7773035" cy="13620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cap="all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000" b="1" cap="all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1995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5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5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2017-02-20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2017-02-20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6565" y="1535430"/>
            <a:ext cx="404050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lnSpcReduction="20000"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6565" y="2174875"/>
            <a:ext cx="404050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177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lnSpcReduction="20000"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177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2017-02-20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2017-02-20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2017-02-20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799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5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111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799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05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2017-02-20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5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45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05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2017-02-20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2017-02-20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15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15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2017-02-20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2017-02-20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7091680" y="6490335"/>
            <a:ext cx="1929765" cy="2508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600" b="0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600" b="0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16" r:id="rId3"/>
    <p:sldLayoutId id="2147484217" r:id="rId4"/>
    <p:sldLayoutId id="2147484218" r:id="rId5"/>
    <p:sldLayoutId id="2147484219" r:id="rId6"/>
    <p:sldLayoutId id="2147484220" r:id="rId7"/>
    <p:sldLayoutId id="2147484221" r:id="rId8"/>
    <p:sldLayoutId id="2147484222" r:id="rId9"/>
    <p:sldLayoutId id="2147484223" r:id="rId10"/>
    <p:sldLayoutId id="214748422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맑은 고딕"/>
          <a:ea typeface="맑은 고딕"/>
        </a:defRPr>
      </a:lvl1pPr>
    </p:titleStyle>
    <p:bodyStyle>
      <a:lvl1pPr marL="342900" indent="-342900" algn="l" defTabSz="914400" latinLnBrk="1">
        <a:spcBef>
          <a:spcPct val="20000"/>
        </a:spcBef>
        <a:buFont typeface="맑은 고딕"/>
        <a:buChar char="•"/>
        <a:defRPr lang="ko-KR" sz="2800" baseline="0" smtClean="0">
          <a:solidFill>
            <a:srgbClr val="000000"/>
          </a:solidFill>
          <a:latin typeface="맑은 고딕"/>
          <a:ea typeface="맑은 고딕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맑은 고딕"/>
          <a:ea typeface="맑은 고딕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3.jp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.jp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5.jpg"/><Relationship Id="rId4" Type="http://schemas.openxmlformats.org/officeDocument/2006/relationships/image" Target="../media/image2.jpg"/><Relationship Id="rId9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namu.wiki/w/%EA%B0%A4%EB%9F%AD%EC%8B%9C%20S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B3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416"/>
          <p:cNvGrpSpPr/>
          <p:nvPr/>
        </p:nvGrpSpPr>
        <p:grpSpPr>
          <a:xfrm>
            <a:off x="-852805" y="-3937000"/>
            <a:ext cx="10274300" cy="15490190"/>
            <a:chOff x="-852805" y="-3937000"/>
            <a:chExt cx="10274300" cy="15490190"/>
          </a:xfrm>
        </p:grpSpPr>
        <p:grpSp>
          <p:nvGrpSpPr>
            <p:cNvPr id="33" name="그룹 417"/>
            <p:cNvGrpSpPr/>
            <p:nvPr/>
          </p:nvGrpSpPr>
          <p:grpSpPr>
            <a:xfrm rot="2773994">
              <a:off x="792480" y="-1245235"/>
              <a:ext cx="11321415" cy="5937250"/>
              <a:chOff x="792480" y="-1245235"/>
              <a:chExt cx="11321415" cy="5937250"/>
            </a:xfrm>
          </p:grpSpPr>
          <p:cxnSp>
            <p:nvCxnSpPr>
              <p:cNvPr id="97" name="직선 연결선 96"/>
              <p:cNvCxnSpPr/>
              <p:nvPr/>
            </p:nvCxnSpPr>
            <p:spPr>
              <a:xfrm>
                <a:off x="-1869440" y="144399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>
                <a:off x="-1677035" y="146431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-1482725" y="148399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-997585" y="153543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-610870" y="157543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-320675" y="160655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>
                <a:off x="-31115" y="1637030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163830" y="165862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>
                <a:off x="260985" y="166751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551180" y="169735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>
                <a:off x="745490" y="1717040"/>
                <a:ext cx="1131887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936625" y="173672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>
                <a:off x="1228725" y="176911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1325245" y="177990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1422400" y="178943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1517650" y="179895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>
                <a:off x="1614805" y="181102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>
                <a:off x="1711960" y="181991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1809750" y="183007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>
                <a:off x="1905635" y="184023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2002790" y="185102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>
                <a:off x="2099310" y="185991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>
                <a:off x="2195830" y="187007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/>
              <p:nvPr/>
            </p:nvCxnSpPr>
            <p:spPr>
              <a:xfrm>
                <a:off x="2292985" y="188023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/>
              <p:nvPr/>
            </p:nvCxnSpPr>
            <p:spPr>
              <a:xfrm>
                <a:off x="2389505" y="188976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2486660" y="190182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>
              <a:xfrm>
                <a:off x="2583180" y="191071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>
              <a:xfrm>
                <a:off x="2679065" y="192214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>
                <a:off x="-2160270" y="141224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>
                <a:off x="-2063750" y="142367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/>
              <p:cNvCxnSpPr/>
              <p:nvPr/>
            </p:nvCxnSpPr>
            <p:spPr>
              <a:xfrm>
                <a:off x="-1965960" y="143446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/>
              <p:cNvCxnSpPr/>
              <p:nvPr/>
            </p:nvCxnSpPr>
            <p:spPr>
              <a:xfrm>
                <a:off x="-1771650" y="145415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/>
              <p:cNvCxnSpPr/>
              <p:nvPr/>
            </p:nvCxnSpPr>
            <p:spPr>
              <a:xfrm>
                <a:off x="-1384935" y="149542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/>
              <p:cNvCxnSpPr/>
              <p:nvPr/>
            </p:nvCxnSpPr>
            <p:spPr>
              <a:xfrm>
                <a:off x="-1189355" y="1515745"/>
                <a:ext cx="1131824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/>
              <p:nvPr/>
            </p:nvCxnSpPr>
            <p:spPr>
              <a:xfrm>
                <a:off x="-901065" y="154559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>
                <a:off x="-706755" y="156591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>
              <a:xfrm>
                <a:off x="-803275" y="1556385"/>
                <a:ext cx="1131951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>
              <a:xfrm>
                <a:off x="-417830" y="1595755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>
              <a:xfrm>
                <a:off x="-224155" y="161671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>
                <a:off x="357505" y="167640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/>
              <p:cNvCxnSpPr/>
              <p:nvPr/>
            </p:nvCxnSpPr>
            <p:spPr>
              <a:xfrm>
                <a:off x="841375" y="172847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>
              <a:xfrm>
                <a:off x="1033780" y="174942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>
                <a:off x="1130300" y="175768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>
              <a:xfrm>
                <a:off x="-1579880" y="147447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>
              <a:xfrm>
                <a:off x="-1289050" y="150431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/>
              <p:cNvCxnSpPr/>
              <p:nvPr/>
            </p:nvCxnSpPr>
            <p:spPr>
              <a:xfrm>
                <a:off x="-1095375" y="152400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/>
              <p:cNvCxnSpPr/>
              <p:nvPr/>
            </p:nvCxnSpPr>
            <p:spPr>
              <a:xfrm>
                <a:off x="-513080" y="1586865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/>
              <p:nvPr/>
            </p:nvCxnSpPr>
            <p:spPr>
              <a:xfrm>
                <a:off x="-127635" y="162750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>
                <a:off x="66675" y="164655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>
                <a:off x="454660" y="168656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/>
              <p:nvPr/>
            </p:nvCxnSpPr>
            <p:spPr>
              <a:xfrm>
                <a:off x="647700" y="170878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>
                <a:off x="2776220" y="193103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/>
              <p:cNvCxnSpPr/>
              <p:nvPr/>
            </p:nvCxnSpPr>
            <p:spPr>
              <a:xfrm>
                <a:off x="2875915" y="1943735"/>
                <a:ext cx="1131887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/>
              <p:nvPr/>
            </p:nvCxnSpPr>
            <p:spPr>
              <a:xfrm>
                <a:off x="2971165" y="195199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/>
              <p:nvPr/>
            </p:nvCxnSpPr>
            <p:spPr>
              <a:xfrm>
                <a:off x="3067685" y="1962150"/>
                <a:ext cx="1131824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/>
              <p:nvPr/>
            </p:nvCxnSpPr>
            <p:spPr>
              <a:xfrm>
                <a:off x="3162935" y="197294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>
                <a:off x="3260725" y="198310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>
                <a:off x="3357245" y="199263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>
                <a:off x="3453130" y="200215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>
                <a:off x="3552825" y="201295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>
                <a:off x="3648075" y="202311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>
                <a:off x="3743960" y="203327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418"/>
            <p:cNvGrpSpPr/>
            <p:nvPr/>
          </p:nvGrpSpPr>
          <p:grpSpPr>
            <a:xfrm rot="2773994">
              <a:off x="-3545205" y="2923540"/>
              <a:ext cx="11321415" cy="5937250"/>
              <a:chOff x="-3545205" y="2923540"/>
              <a:chExt cx="11321415" cy="5937250"/>
            </a:xfrm>
          </p:grpSpPr>
          <p:cxnSp>
            <p:nvCxnSpPr>
              <p:cNvPr id="35" name="직선 연결선 34"/>
              <p:cNvCxnSpPr/>
              <p:nvPr/>
            </p:nvCxnSpPr>
            <p:spPr>
              <a:xfrm>
                <a:off x="-6207125" y="561276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-6014720" y="563308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-5820410" y="565277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-5335270" y="570420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-4948555" y="574421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-4658360" y="577532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-4368800" y="5805805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-4173855" y="582739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-4076700" y="583628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-3786505" y="586613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>
                <a:off x="-3592195" y="5885815"/>
                <a:ext cx="1131887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-3401060" y="590550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-3108960" y="593788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-3012440" y="594868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-2915285" y="595820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-2820035" y="596773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-2722880" y="597979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-2625725" y="598868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-2527935" y="599884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-2432050" y="600900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-2334895" y="601980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-2238375" y="602869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-2141855" y="603885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-2044700" y="604901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>
                <a:off x="-1948180" y="605853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-1851025" y="607060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-1754505" y="607949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-1658620" y="609092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-6497955" y="558101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-6401435" y="559244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-6303645" y="560324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-6109335" y="562292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-5722620" y="566420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-5527040" y="5684520"/>
                <a:ext cx="1131824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-5238750" y="571436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-5044440" y="573468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-5140960" y="5725160"/>
                <a:ext cx="1131951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-4755515" y="5764530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-4561840" y="578548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>
                <a:off x="-3980180" y="584517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-3496310" y="589724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-3303905" y="591820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-3207385" y="592645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-5917565" y="564324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/>
              <p:nvPr/>
            </p:nvCxnSpPr>
            <p:spPr>
              <a:xfrm>
                <a:off x="-5626735" y="567309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>
                <a:off x="-5433060" y="569277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>
                <a:off x="-4850765" y="5755640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-4465320" y="579628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-4271010" y="581533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-3883025" y="585533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-3689985" y="587756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-1561465" y="609981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-1461770" y="6112510"/>
                <a:ext cx="1131887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-1366520" y="612076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-1270000" y="6130925"/>
                <a:ext cx="1131824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-1174750" y="614172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>
                <a:off x="-1076960" y="615188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>
                <a:off x="-980440" y="616140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-884555" y="617093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-784860" y="618172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>
                <a:off x="-689610" y="619188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>
                <a:off x="-593725" y="620204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extBox 15"/>
          <p:cNvSpPr txBox="1">
            <a:spLocks/>
          </p:cNvSpPr>
          <p:nvPr/>
        </p:nvSpPr>
        <p:spPr>
          <a:xfrm>
            <a:off x="2721610" y="3690620"/>
            <a:ext cx="3803015" cy="147732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ea typeface="맑은 고딕" charset="0"/>
              </a:rPr>
              <a:t>:: A+ ::</a:t>
            </a:r>
            <a:endParaRPr lang="ko-KR" altLang="en-US" sz="1800" b="0" cap="none" dirty="0" smtClean="0"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ea typeface="맑은 고딕" charset="0"/>
              </a:rPr>
              <a:t>(지도교수 노영주)</a:t>
            </a:r>
            <a:endParaRPr lang="ko-KR" altLang="en-US" sz="1800" b="0" cap="none" dirty="0" smtClean="0"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ea typeface="맑은 고딕" charset="0"/>
              </a:rPr>
              <a:t>         2011150022 신명진 (팀장)</a:t>
            </a:r>
            <a:endParaRPr lang="ko-KR" altLang="en-US" sz="1800" b="0" cap="none" dirty="0" smtClean="0"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ea typeface="맑은 고딕" charset="0"/>
              </a:rPr>
              <a:t>2011150008 </a:t>
            </a:r>
            <a:r>
              <a:rPr lang="en-US" altLang="ko-KR" sz="1800" b="0" cap="none" dirty="0" err="1" smtClean="0">
                <a:ea typeface="맑은 고딕" charset="0"/>
              </a:rPr>
              <a:t>김용균</a:t>
            </a:r>
            <a:endParaRPr lang="ko-KR" altLang="en-US" sz="1800" b="0" cap="none" dirty="0" smtClean="0">
              <a:ea typeface="맑은 고딕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762635" y="2222500"/>
            <a:ext cx="763333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아두이노를</a:t>
            </a:r>
            <a:r>
              <a:rPr lang="ko-KR" altLang="en-US" sz="2400" b="1" dirty="0">
                <a:solidFill>
                  <a:schemeClr val="bg1"/>
                </a:solidFill>
              </a:rPr>
              <a:t> 이용한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스마트모기킬러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59" name="TextBox 158"/>
          <p:cNvSpPr txBox="1">
            <a:spLocks/>
          </p:cNvSpPr>
          <p:nvPr/>
        </p:nvSpPr>
        <p:spPr>
          <a:xfrm>
            <a:off x="1196340" y="2684780"/>
            <a:ext cx="6764655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Smart Mosquito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Killer using </a:t>
            </a:r>
            <a:r>
              <a:rPr lang="en-US" altLang="ko-KR" sz="1600" b="1" dirty="0">
                <a:solidFill>
                  <a:schemeClr val="bg1"/>
                </a:solidFill>
              </a:rPr>
              <a:t>Arduino</a:t>
            </a:r>
          </a:p>
        </p:txBody>
      </p:sp>
      <p:sp>
        <p:nvSpPr>
          <p:cNvPr id="160" name="TextBox 159"/>
          <p:cNvSpPr txBox="1">
            <a:spLocks/>
          </p:cNvSpPr>
          <p:nvPr/>
        </p:nvSpPr>
        <p:spPr>
          <a:xfrm>
            <a:off x="6882191" y="348439"/>
            <a:ext cx="1858142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</a:rPr>
              <a:t>4-7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3, 시스템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수행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시나리오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(1)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7855" y="4610603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아두이노의</a:t>
            </a:r>
            <a:r>
              <a:rPr lang="ko-KR" altLang="en-US" dirty="0" smtClean="0"/>
              <a:t> 마이크 모듈로 모기의 소리측정</a:t>
            </a:r>
            <a:endParaRPr lang="en-US" altLang="ko-KR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9" y="1903102"/>
            <a:ext cx="2732181" cy="20307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43" y="1512884"/>
            <a:ext cx="2621412" cy="262141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417810" y="2564075"/>
            <a:ext cx="2232248" cy="61139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742239"/>
            <a:ext cx="3593018" cy="2483174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3, 시스템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수행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시나리오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(2)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8250" y="4963428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마이크 모듈에서 </a:t>
            </a:r>
            <a:r>
              <a:rPr lang="ko-KR" altLang="en-US" dirty="0" err="1" smtClean="0"/>
              <a:t>아두이노로</a:t>
            </a:r>
            <a:r>
              <a:rPr lang="ko-KR" altLang="en-US" dirty="0" smtClean="0"/>
              <a:t> 소리를 전달</a:t>
            </a:r>
            <a:endParaRPr lang="en-US" altLang="ko-KR" dirty="0" smtClean="0"/>
          </a:p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내에서 소리의 세기에서 주파수를 추출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85" y="1673120"/>
            <a:ext cx="2621412" cy="2621412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704982" y="2708538"/>
            <a:ext cx="2232248" cy="61139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24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3, 시스템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수행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시나리오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(3)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" y="1658508"/>
            <a:ext cx="3593018" cy="24831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091" y="1484784"/>
            <a:ext cx="3013181" cy="3013181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4139952" y="2775159"/>
            <a:ext cx="1981077" cy="4324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75656" y="4694692"/>
            <a:ext cx="6034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추출한 주파수가 모기의 주파수와 일치한다면</a:t>
            </a:r>
            <a:endParaRPr lang="en-US" altLang="ko-KR" dirty="0" smtClean="0"/>
          </a:p>
          <a:p>
            <a:r>
              <a:rPr lang="ko-KR" altLang="en-US" dirty="0" smtClean="0"/>
              <a:t>모기가 존재한다고 판단하고 분사기의 모터를 작동하여 </a:t>
            </a:r>
            <a:r>
              <a:rPr lang="ko-KR" altLang="en-US" dirty="0" err="1" smtClean="0"/>
              <a:t>모기퇴치제분사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6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112" y="3105476"/>
            <a:ext cx="1896107" cy="1424789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3, 시스템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수행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시나리오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(4)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112" y="738910"/>
            <a:ext cx="3593018" cy="2483174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027035" y="3752805"/>
            <a:ext cx="1981077" cy="4324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70012" y="5060986"/>
            <a:ext cx="6630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스마트폰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어플로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퇴치제</a:t>
            </a:r>
            <a:r>
              <a:rPr lang="ko-KR" altLang="en-US" dirty="0" smtClean="0"/>
              <a:t> 자동분사 간격 조절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와이파이</a:t>
            </a:r>
            <a:r>
              <a:rPr lang="ko-KR" altLang="en-US" dirty="0" smtClean="0"/>
              <a:t> 모듈을 통하여 서버에 접속하여 </a:t>
            </a:r>
            <a:endParaRPr lang="en-US" altLang="ko-KR" dirty="0" smtClean="0"/>
          </a:p>
          <a:p>
            <a:r>
              <a:rPr lang="ko-KR" altLang="en-US" dirty="0" smtClean="0"/>
              <a:t>모기를 인식한 시간을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기록하여 </a:t>
            </a:r>
            <a:r>
              <a:rPr lang="ko-KR" altLang="en-US" dirty="0" err="1" smtClean="0"/>
              <a:t>스마트폰으로</a:t>
            </a:r>
            <a:r>
              <a:rPr lang="ko-KR" altLang="en-US" dirty="0" smtClean="0"/>
              <a:t> 확인가능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3" y="1483324"/>
            <a:ext cx="1907125" cy="324430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27035" y="4312200"/>
            <a:ext cx="1616973" cy="415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61298" y="4298746"/>
            <a:ext cx="111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Server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05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3, </a:t>
            </a:r>
            <a:r>
              <a:rPr lang="en-US" altLang="ko-KR" sz="2000" dirty="0" err="1">
                <a:solidFill>
                  <a:srgbClr val="4B0D0D"/>
                </a:solidFill>
                <a:latin typeface="맑은 고딕" charset="0"/>
                <a:ea typeface="맑은 고딕" charset="0"/>
              </a:rPr>
              <a:t>시스템</a:t>
            </a: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solidFill>
                  <a:srgbClr val="4B0D0D"/>
                </a:solidFill>
                <a:latin typeface="맑은 고딕" charset="0"/>
                <a:ea typeface="맑은 고딕" charset="0"/>
              </a:rPr>
              <a:t>수행</a:t>
            </a: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solidFill>
                  <a:srgbClr val="4B0D0D"/>
                </a:solidFill>
                <a:latin typeface="맑은 고딕" charset="0"/>
                <a:ea typeface="맑은 고딕" charset="0"/>
              </a:rPr>
              <a:t>시나리오</a:t>
            </a: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(5)</a:t>
            </a:r>
            <a:endParaRPr lang="ko-KR" altLang="en-US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8067" y="1062957"/>
            <a:ext cx="1603348" cy="3695697"/>
            <a:chOff x="5331345" y="330954"/>
            <a:chExt cx="3346906" cy="6272678"/>
          </a:xfrm>
        </p:grpSpPr>
        <p:grpSp>
          <p:nvGrpSpPr>
            <p:cNvPr id="6" name="그룹 5"/>
            <p:cNvGrpSpPr/>
            <p:nvPr/>
          </p:nvGrpSpPr>
          <p:grpSpPr>
            <a:xfrm>
              <a:off x="5331345" y="330954"/>
              <a:ext cx="3346906" cy="6272678"/>
              <a:chOff x="5652120" y="1988840"/>
              <a:chExt cx="1944216" cy="3578696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5652120" y="1988840"/>
                <a:ext cx="1944216" cy="3578696"/>
              </a:xfrm>
              <a:prstGeom prst="round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5749916" y="2281305"/>
                <a:ext cx="1755262" cy="2815498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6471211" y="5173244"/>
                <a:ext cx="306034" cy="271980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6408204" y="2132856"/>
                <a:ext cx="432048" cy="7200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5819159" y="2332415"/>
              <a:ext cx="2280834" cy="674404"/>
            </a:xfrm>
            <a:prstGeom prst="rect">
              <a:avLst/>
            </a:prstGeom>
            <a:solidFill>
              <a:schemeClr val="accent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ID :</a:t>
              </a:r>
              <a:endParaRPr lang="ko-KR" altLang="en-US" sz="12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cxnSp>
        <p:nvCxnSpPr>
          <p:cNvPr id="14" name="직선 화살표 연결선 13"/>
          <p:cNvCxnSpPr/>
          <p:nvPr/>
        </p:nvCxnSpPr>
        <p:spPr>
          <a:xfrm>
            <a:off x="1979712" y="2789770"/>
            <a:ext cx="79208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2950628" y="1149864"/>
            <a:ext cx="2269444" cy="3695697"/>
            <a:chOff x="5331345" y="330954"/>
            <a:chExt cx="3346906" cy="6272678"/>
          </a:xfrm>
        </p:grpSpPr>
        <p:grpSp>
          <p:nvGrpSpPr>
            <p:cNvPr id="16" name="그룹 15"/>
            <p:cNvGrpSpPr/>
            <p:nvPr/>
          </p:nvGrpSpPr>
          <p:grpSpPr>
            <a:xfrm>
              <a:off x="5331345" y="330954"/>
              <a:ext cx="3346906" cy="6272678"/>
              <a:chOff x="5652120" y="1988840"/>
              <a:chExt cx="1944216" cy="3578696"/>
            </a:xfrm>
          </p:grpSpPr>
          <p:sp>
            <p:nvSpPr>
              <p:cNvPr id="18" name="모서리가 둥근 직사각형 17"/>
              <p:cNvSpPr/>
              <p:nvPr/>
            </p:nvSpPr>
            <p:spPr>
              <a:xfrm>
                <a:off x="5652120" y="1988840"/>
                <a:ext cx="1944216" cy="3578696"/>
              </a:xfrm>
              <a:prstGeom prst="round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5749916" y="2281305"/>
                <a:ext cx="1755262" cy="2815498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6471211" y="5173244"/>
                <a:ext cx="306034" cy="271980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6408204" y="2132856"/>
                <a:ext cx="432048" cy="7200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5743813" y="1143848"/>
              <a:ext cx="2462393" cy="674404"/>
            </a:xfrm>
            <a:prstGeom prst="rect">
              <a:avLst/>
            </a:prstGeom>
            <a:solidFill>
              <a:schemeClr val="accent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식별</a:t>
              </a:r>
              <a:r>
                <a:rPr lang="en-US" altLang="ko-KR" sz="1200" dirty="0" smtClean="0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</a:t>
              </a:r>
              <a:endParaRPr lang="ko-KR" altLang="en-US" sz="12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>
            <a:off x="5353313" y="2848594"/>
            <a:ext cx="79208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6275736" y="1149864"/>
            <a:ext cx="2591099" cy="3695697"/>
            <a:chOff x="5331345" y="330954"/>
            <a:chExt cx="3346906" cy="6272678"/>
          </a:xfrm>
        </p:grpSpPr>
        <p:grpSp>
          <p:nvGrpSpPr>
            <p:cNvPr id="24" name="그룹 23"/>
            <p:cNvGrpSpPr/>
            <p:nvPr/>
          </p:nvGrpSpPr>
          <p:grpSpPr>
            <a:xfrm>
              <a:off x="5331345" y="330954"/>
              <a:ext cx="3346906" cy="6272678"/>
              <a:chOff x="5652120" y="1988840"/>
              <a:chExt cx="1944216" cy="3578696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5652120" y="1988840"/>
                <a:ext cx="1944216" cy="3578696"/>
              </a:xfrm>
              <a:prstGeom prst="round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5749916" y="2281305"/>
                <a:ext cx="1755262" cy="2815498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6471211" y="5173244"/>
                <a:ext cx="306034" cy="271980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6408204" y="2132856"/>
                <a:ext cx="432048" cy="7200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6356185" y="1954869"/>
              <a:ext cx="1308654" cy="674404"/>
            </a:xfrm>
            <a:prstGeom prst="rect">
              <a:avLst/>
            </a:prstGeom>
            <a:solidFill>
              <a:schemeClr val="accent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인식시</a:t>
              </a:r>
              <a:r>
                <a:rPr lang="ko-KR" altLang="en-US" sz="1200" dirty="0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간</a:t>
              </a: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7069144" y="2620086"/>
            <a:ext cx="1013130" cy="397341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자동분</a:t>
            </a:r>
            <a:r>
              <a:rPr lang="ko-KR" altLang="en-US" sz="12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056107" y="3140968"/>
            <a:ext cx="1013130" cy="397341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시간설정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230311" y="2634477"/>
            <a:ext cx="1669680" cy="397341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식별</a:t>
            </a:r>
            <a:r>
              <a:rPr lang="en-US" altLang="ko-KR" sz="12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233064" y="3090867"/>
            <a:ext cx="1669680" cy="397341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식별</a:t>
            </a:r>
            <a:r>
              <a:rPr lang="en-US" altLang="ko-KR" sz="12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18460" y="2160800"/>
            <a:ext cx="1669680" cy="397341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식별</a:t>
            </a:r>
            <a:r>
              <a:rPr lang="en-US" altLang="ko-KR" sz="12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33420" y="3065772"/>
            <a:ext cx="1092642" cy="397341"/>
          </a:xfrm>
          <a:prstGeom prst="rect">
            <a:avLst/>
          </a:prstGeom>
          <a:solidFill>
            <a:schemeClr val="accent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PASSWORD :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42592" y="1628800"/>
            <a:ext cx="1440160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식별</a:t>
            </a:r>
            <a:r>
              <a:rPr lang="en-US" altLang="ko-KR" sz="12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516215" y="3962053"/>
            <a:ext cx="794539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뒤로가기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775214" y="3962053"/>
            <a:ext cx="794539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로그아웃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134111" y="3984499"/>
            <a:ext cx="794539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뒤로가기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253499" y="3984499"/>
            <a:ext cx="794539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로그아웃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92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3, </a:t>
            </a:r>
            <a:r>
              <a:rPr lang="en-US" altLang="ko-KR" sz="2000" dirty="0" err="1">
                <a:solidFill>
                  <a:srgbClr val="4B0D0D"/>
                </a:solidFill>
                <a:latin typeface="맑은 고딕" charset="0"/>
                <a:ea typeface="맑은 고딕" charset="0"/>
              </a:rPr>
              <a:t>시스템</a:t>
            </a: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solidFill>
                  <a:srgbClr val="4B0D0D"/>
                </a:solidFill>
                <a:latin typeface="맑은 고딕" charset="0"/>
                <a:ea typeface="맑은 고딕" charset="0"/>
              </a:rPr>
              <a:t>수행</a:t>
            </a: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solidFill>
                  <a:srgbClr val="4B0D0D"/>
                </a:solidFill>
                <a:latin typeface="맑은 고딕" charset="0"/>
                <a:ea typeface="맑은 고딕" charset="0"/>
              </a:rPr>
              <a:t>시나리오</a:t>
            </a: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(6)</a:t>
            </a:r>
            <a:endParaRPr lang="ko-KR" altLang="en-US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55938" y="1351828"/>
            <a:ext cx="2304256" cy="3695697"/>
            <a:chOff x="3275857" y="1298241"/>
            <a:chExt cx="2304256" cy="3695697"/>
          </a:xfrm>
        </p:grpSpPr>
        <p:grpSp>
          <p:nvGrpSpPr>
            <p:cNvPr id="23" name="그룹 22"/>
            <p:cNvGrpSpPr/>
            <p:nvPr/>
          </p:nvGrpSpPr>
          <p:grpSpPr>
            <a:xfrm>
              <a:off x="3275857" y="1298241"/>
              <a:ext cx="2304256" cy="3695697"/>
              <a:chOff x="5331345" y="330954"/>
              <a:chExt cx="3346906" cy="6272678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5331345" y="330954"/>
                <a:ext cx="3346906" cy="6272678"/>
                <a:chOff x="5652120" y="1988840"/>
                <a:chExt cx="1944216" cy="3578696"/>
              </a:xfrm>
            </p:grpSpPr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5652120" y="1988840"/>
                  <a:ext cx="1944216" cy="3578696"/>
                </a:xfrm>
                <a:prstGeom prst="round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5749916" y="2281305"/>
                  <a:ext cx="1755262" cy="2815498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/>
                <p:cNvSpPr/>
                <p:nvPr/>
              </p:nvSpPr>
              <p:spPr>
                <a:xfrm>
                  <a:off x="6471211" y="5173244"/>
                  <a:ext cx="306034" cy="271980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모서리가 둥근 직사각형 28"/>
                <p:cNvSpPr/>
                <p:nvPr/>
              </p:nvSpPr>
              <p:spPr>
                <a:xfrm>
                  <a:off x="6408204" y="2132856"/>
                  <a:ext cx="432048" cy="72008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5" name="직사각형 24"/>
              <p:cNvSpPr/>
              <p:nvPr/>
            </p:nvSpPr>
            <p:spPr>
              <a:xfrm>
                <a:off x="6350471" y="1630163"/>
                <a:ext cx="1308654" cy="674404"/>
              </a:xfrm>
              <a:prstGeom prst="rect">
                <a:avLst/>
              </a:prstGeom>
              <a:solidFill>
                <a:schemeClr val="accent2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prstClr val="white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자동분사</a:t>
                </a:r>
                <a:endParaRPr lang="ko-KR" altLang="en-US" sz="1200" dirty="0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3435608" y="3095125"/>
              <a:ext cx="644940" cy="345263"/>
            </a:xfrm>
            <a:prstGeom prst="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수동</a:t>
              </a:r>
              <a:endParaRPr lang="ko-KR" altLang="en-US" sz="12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193914" y="3100400"/>
              <a:ext cx="458483" cy="3452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ON</a:t>
              </a:r>
              <a:endParaRPr lang="ko-KR" altLang="en-US" sz="12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779602" y="3095125"/>
              <a:ext cx="515052" cy="345263"/>
            </a:xfrm>
            <a:prstGeom prst="rect">
              <a:avLst/>
            </a:prstGeom>
            <a:solidFill>
              <a:srgbClr val="C0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OFF</a:t>
              </a:r>
              <a:endParaRPr lang="ko-KR" altLang="en-US" sz="12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159248" y="1298241"/>
            <a:ext cx="2664296" cy="3695697"/>
            <a:chOff x="3275857" y="1298241"/>
            <a:chExt cx="2304256" cy="3695697"/>
          </a:xfrm>
        </p:grpSpPr>
        <p:grpSp>
          <p:nvGrpSpPr>
            <p:cNvPr id="36" name="그룹 35"/>
            <p:cNvGrpSpPr/>
            <p:nvPr/>
          </p:nvGrpSpPr>
          <p:grpSpPr>
            <a:xfrm>
              <a:off x="3275857" y="1298241"/>
              <a:ext cx="2304256" cy="3695697"/>
              <a:chOff x="5331345" y="330954"/>
              <a:chExt cx="3346906" cy="6272678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5331345" y="330954"/>
                <a:ext cx="3346906" cy="6272678"/>
                <a:chOff x="5652120" y="1988840"/>
                <a:chExt cx="1944216" cy="3578696"/>
              </a:xfrm>
            </p:grpSpPr>
            <p:sp>
              <p:nvSpPr>
                <p:cNvPr id="42" name="모서리가 둥근 직사각형 41"/>
                <p:cNvSpPr/>
                <p:nvPr/>
              </p:nvSpPr>
              <p:spPr>
                <a:xfrm>
                  <a:off x="5652120" y="1988840"/>
                  <a:ext cx="1944216" cy="3578696"/>
                </a:xfrm>
                <a:prstGeom prst="round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5749916" y="2281305"/>
                  <a:ext cx="1755262" cy="2815498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6471211" y="5173244"/>
                  <a:ext cx="306034" cy="271980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모서리가 둥근 직사각형 44"/>
                <p:cNvSpPr/>
                <p:nvPr/>
              </p:nvSpPr>
              <p:spPr>
                <a:xfrm>
                  <a:off x="6408204" y="2132856"/>
                  <a:ext cx="432048" cy="72008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1" name="직사각형 40"/>
              <p:cNvSpPr/>
              <p:nvPr/>
            </p:nvSpPr>
            <p:spPr>
              <a:xfrm>
                <a:off x="6350471" y="1630163"/>
                <a:ext cx="1308654" cy="674404"/>
              </a:xfrm>
              <a:prstGeom prst="rect">
                <a:avLst/>
              </a:prstGeom>
              <a:solidFill>
                <a:schemeClr val="accent2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prstClr val="white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시간설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정</a:t>
                </a: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3454331" y="3199677"/>
              <a:ext cx="621463" cy="345263"/>
            </a:xfrm>
            <a:prstGeom prst="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6</a:t>
              </a:r>
              <a:r>
                <a:rPr lang="ko-KR" altLang="en-US" sz="1200" dirty="0" smtClean="0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시간</a:t>
              </a:r>
              <a:endParaRPr lang="ko-KR" altLang="en-US" sz="12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133496" y="3199678"/>
              <a:ext cx="652941" cy="34526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12</a:t>
              </a:r>
              <a:r>
                <a:rPr lang="ko-KR" altLang="en-US" sz="1200" dirty="0" smtClean="0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시간</a:t>
              </a:r>
              <a:endParaRPr lang="ko-KR" altLang="en-US" sz="12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832455" y="3211369"/>
              <a:ext cx="593602" cy="345263"/>
            </a:xfrm>
            <a:prstGeom prst="rect">
              <a:avLst/>
            </a:prstGeom>
            <a:solidFill>
              <a:srgbClr val="C000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18</a:t>
              </a:r>
              <a:r>
                <a:rPr lang="ko-KR" altLang="en-US" sz="1200" dirty="0" smtClean="0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시간</a:t>
              </a:r>
              <a:endParaRPr lang="ko-KR" altLang="en-US" sz="12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30533" y="1354130"/>
            <a:ext cx="2304256" cy="3695697"/>
            <a:chOff x="5331345" y="330954"/>
            <a:chExt cx="3346906" cy="6272678"/>
          </a:xfrm>
        </p:grpSpPr>
        <p:grpSp>
          <p:nvGrpSpPr>
            <p:cNvPr id="51" name="그룹 50"/>
            <p:cNvGrpSpPr/>
            <p:nvPr/>
          </p:nvGrpSpPr>
          <p:grpSpPr>
            <a:xfrm>
              <a:off x="5331345" y="330954"/>
              <a:ext cx="3346906" cy="6272678"/>
              <a:chOff x="5652120" y="1988840"/>
              <a:chExt cx="1944216" cy="3578696"/>
            </a:xfrm>
          </p:grpSpPr>
          <p:sp>
            <p:nvSpPr>
              <p:cNvPr id="53" name="모서리가 둥근 직사각형 52"/>
              <p:cNvSpPr/>
              <p:nvPr/>
            </p:nvSpPr>
            <p:spPr>
              <a:xfrm>
                <a:off x="5652120" y="1988840"/>
                <a:ext cx="1944216" cy="3578696"/>
              </a:xfrm>
              <a:prstGeom prst="round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5749916" y="2281305"/>
                <a:ext cx="1755262" cy="2815498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6471211" y="5173244"/>
                <a:ext cx="306034" cy="271980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6408204" y="2132856"/>
                <a:ext cx="432048" cy="7200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2" name="직사각형 51"/>
            <p:cNvSpPr/>
            <p:nvPr/>
          </p:nvSpPr>
          <p:spPr>
            <a:xfrm>
              <a:off x="6350471" y="1630163"/>
              <a:ext cx="1308654" cy="674404"/>
            </a:xfrm>
            <a:prstGeom prst="rect">
              <a:avLst/>
            </a:prstGeom>
            <a:solidFill>
              <a:schemeClr val="accent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prstClr val="white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인식시간</a:t>
              </a:r>
              <a:endParaRPr lang="ko-KR" altLang="en-US" sz="12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622498" y="2802437"/>
            <a:ext cx="1728192" cy="34526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10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sz="10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r>
              <a:rPr lang="ko-KR" altLang="en-US" sz="10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 </a:t>
            </a:r>
            <a:r>
              <a:rPr lang="en-US" altLang="ko-KR" sz="10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19</a:t>
            </a:r>
            <a:r>
              <a:rPr lang="ko-KR" altLang="en-US" sz="10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 </a:t>
            </a:r>
            <a:r>
              <a:rPr lang="en-US" altLang="ko-KR" sz="10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23:20</a:t>
            </a:r>
            <a:endParaRPr lang="ko-KR" altLang="en-US" sz="10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04159" y="3260574"/>
            <a:ext cx="1728192" cy="34526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10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sz="10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r>
              <a:rPr lang="ko-KR" altLang="en-US" sz="10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 </a:t>
            </a:r>
            <a:r>
              <a:rPr lang="en-US" altLang="ko-KR" sz="10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sz="10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 </a:t>
            </a:r>
            <a:r>
              <a:rPr lang="en-US" altLang="ko-KR" sz="10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01:20</a:t>
            </a:r>
            <a:endParaRPr lang="ko-KR" altLang="en-US" sz="10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97130" y="3694343"/>
            <a:ext cx="1728192" cy="34526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2017</a:t>
            </a:r>
            <a:r>
              <a:rPr lang="ko-KR" altLang="en-US" sz="10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sz="10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r>
              <a:rPr lang="ko-KR" altLang="en-US" sz="10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 </a:t>
            </a:r>
            <a:r>
              <a:rPr lang="en-US" altLang="ko-KR" sz="10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sz="10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 </a:t>
            </a:r>
            <a:r>
              <a:rPr lang="en-US" altLang="ko-KR" sz="10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03:30</a:t>
            </a:r>
            <a:endParaRPr lang="ko-KR" altLang="en-US" sz="10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08294" y="1688928"/>
            <a:ext cx="1440160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식별</a:t>
            </a:r>
            <a:r>
              <a:rPr lang="en-US" altLang="ko-KR" sz="12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66961" y="1701369"/>
            <a:ext cx="1440160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식별</a:t>
            </a:r>
            <a:r>
              <a:rPr lang="en-US" altLang="ko-KR" sz="12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83650" y="1752617"/>
            <a:ext cx="1440160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식별</a:t>
            </a:r>
            <a:r>
              <a:rPr lang="en-US" altLang="ko-KR" sz="1200" dirty="0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836554" y="4089068"/>
            <a:ext cx="794539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뒤로가기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131104" y="4082661"/>
            <a:ext cx="794539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뒤로가기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63956" y="4171126"/>
            <a:ext cx="794539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뒤로가기</a:t>
            </a:r>
            <a:endParaRPr lang="ko-KR" altLang="en-US" sz="12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10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357" y="1157512"/>
            <a:ext cx="1371478" cy="1030568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4,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시스템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구성도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(1)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8" name="도형 60"/>
          <p:cNvCxnSpPr/>
          <p:nvPr/>
        </p:nvCxnSpPr>
        <p:spPr>
          <a:xfrm flipH="1">
            <a:off x="1403648" y="1790155"/>
            <a:ext cx="1380313" cy="0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92" y="1017633"/>
            <a:ext cx="1497476" cy="15121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961" y="656694"/>
            <a:ext cx="1932055" cy="13352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1680" y="2083979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소리 전달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168374"/>
            <a:ext cx="1656184" cy="1656184"/>
          </a:xfrm>
          <a:prstGeom prst="rect">
            <a:avLst/>
          </a:prstGeom>
        </p:spPr>
      </p:pic>
      <p:cxnSp>
        <p:nvCxnSpPr>
          <p:cNvPr id="33" name="도형 60"/>
          <p:cNvCxnSpPr/>
          <p:nvPr/>
        </p:nvCxnSpPr>
        <p:spPr>
          <a:xfrm flipV="1">
            <a:off x="3815941" y="2135870"/>
            <a:ext cx="726" cy="2032504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800014" y="347193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모터 작동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28" y="4584634"/>
            <a:ext cx="1413990" cy="1050996"/>
          </a:xfrm>
          <a:prstGeom prst="rect">
            <a:avLst/>
          </a:prstGeom>
        </p:spPr>
      </p:pic>
      <p:cxnSp>
        <p:nvCxnSpPr>
          <p:cNvPr id="41" name="도형 60"/>
          <p:cNvCxnSpPr/>
          <p:nvPr/>
        </p:nvCxnSpPr>
        <p:spPr>
          <a:xfrm>
            <a:off x="1174628" y="2708920"/>
            <a:ext cx="843" cy="1526035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60"/>
          <p:cNvCxnSpPr/>
          <p:nvPr/>
        </p:nvCxnSpPr>
        <p:spPr>
          <a:xfrm>
            <a:off x="1906026" y="5110132"/>
            <a:ext cx="1225814" cy="0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74628" y="3531791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소리 전달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741883" y="526629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퇴치제</a:t>
            </a:r>
            <a:r>
              <a:rPr lang="ko-KR" altLang="en-US" dirty="0" smtClean="0"/>
              <a:t> 분사</a:t>
            </a:r>
            <a:endParaRPr lang="ko-KR" altLang="en-US" dirty="0"/>
          </a:p>
        </p:txBody>
      </p:sp>
      <p:grpSp>
        <p:nvGrpSpPr>
          <p:cNvPr id="63" name="그룹 62"/>
          <p:cNvGrpSpPr/>
          <p:nvPr/>
        </p:nvGrpSpPr>
        <p:grpSpPr>
          <a:xfrm>
            <a:off x="6340708" y="5229200"/>
            <a:ext cx="1150312" cy="1584176"/>
            <a:chOff x="3824844" y="2630386"/>
            <a:chExt cx="1150312" cy="1584176"/>
          </a:xfrm>
        </p:grpSpPr>
        <p:sp>
          <p:nvSpPr>
            <p:cNvPr id="64" name="순서도: 자기 디스크 63"/>
            <p:cNvSpPr/>
            <p:nvPr/>
          </p:nvSpPr>
          <p:spPr>
            <a:xfrm>
              <a:off x="3824844" y="2630386"/>
              <a:ext cx="1150312" cy="158417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150341" y="3359359"/>
              <a:ext cx="523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DB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340708" y="3423140"/>
            <a:ext cx="2160240" cy="866778"/>
            <a:chOff x="6291199" y="3253529"/>
            <a:chExt cx="2160240" cy="866778"/>
          </a:xfrm>
        </p:grpSpPr>
        <p:sp>
          <p:nvSpPr>
            <p:cNvPr id="62" name="직사각형 61"/>
            <p:cNvSpPr/>
            <p:nvPr/>
          </p:nvSpPr>
          <p:spPr>
            <a:xfrm>
              <a:off x="6291199" y="3253529"/>
              <a:ext cx="2160240" cy="8667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902299" y="3487861"/>
              <a:ext cx="938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Server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8" name="도형 60"/>
          <p:cNvCxnSpPr/>
          <p:nvPr/>
        </p:nvCxnSpPr>
        <p:spPr>
          <a:xfrm flipH="1" flipV="1">
            <a:off x="5436096" y="2150073"/>
            <a:ext cx="792090" cy="1083307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도형 60"/>
          <p:cNvCxnSpPr/>
          <p:nvPr/>
        </p:nvCxnSpPr>
        <p:spPr>
          <a:xfrm flipV="1">
            <a:off x="6903635" y="2161490"/>
            <a:ext cx="0" cy="1097509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도형 60"/>
          <p:cNvCxnSpPr/>
          <p:nvPr/>
        </p:nvCxnSpPr>
        <p:spPr>
          <a:xfrm flipH="1" flipV="1">
            <a:off x="6542458" y="4361066"/>
            <a:ext cx="201936" cy="797010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도형 60"/>
          <p:cNvCxnSpPr/>
          <p:nvPr/>
        </p:nvCxnSpPr>
        <p:spPr>
          <a:xfrm flipH="1">
            <a:off x="7470039" y="4361066"/>
            <a:ext cx="373797" cy="871336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도형 60"/>
          <p:cNvCxnSpPr/>
          <p:nvPr/>
        </p:nvCxnSpPr>
        <p:spPr>
          <a:xfrm>
            <a:off x="7923703" y="2150073"/>
            <a:ext cx="0" cy="1083306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255" y="240944"/>
            <a:ext cx="1144600" cy="19471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204195" y="3428071"/>
            <a:ext cx="1221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모기인식시간 전달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171771" y="4547894"/>
            <a:ext cx="149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인식시간 </a:t>
            </a:r>
            <a:endParaRPr lang="en-US" altLang="ko-KR" dirty="0" smtClean="0"/>
          </a:p>
          <a:p>
            <a:r>
              <a:rPr lang="ko-KR" altLang="en-US" dirty="0" smtClean="0"/>
              <a:t>요청 및 저장 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658299" y="4740800"/>
            <a:ext cx="1162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인식시간 전달 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013855" y="2538929"/>
            <a:ext cx="1104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인식시간전달 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927933" y="2366447"/>
            <a:ext cx="168766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인식시간 </a:t>
            </a:r>
            <a:endParaRPr lang="en-US" altLang="ko-KR" sz="1300" dirty="0" smtClean="0"/>
          </a:p>
          <a:p>
            <a:r>
              <a:rPr lang="ko-KR" altLang="en-US" sz="1300" dirty="0" smtClean="0"/>
              <a:t>요청</a:t>
            </a:r>
            <a:endParaRPr lang="en-US" altLang="ko-KR" sz="1300" dirty="0" smtClean="0"/>
          </a:p>
          <a:p>
            <a:r>
              <a:rPr lang="ko-KR" altLang="en-US" sz="1300" dirty="0" smtClean="0"/>
              <a:t>자동분사 </a:t>
            </a:r>
            <a:endParaRPr lang="en-US" altLang="ko-KR" sz="1300" dirty="0" smtClean="0"/>
          </a:p>
          <a:p>
            <a:r>
              <a:rPr lang="ko-KR" altLang="en-US" sz="1300" dirty="0" smtClean="0"/>
              <a:t>기능설정</a:t>
            </a:r>
            <a:endParaRPr lang="en-US" altLang="ko-KR" sz="1300" dirty="0" smtClean="0"/>
          </a:p>
          <a:p>
            <a:r>
              <a:rPr lang="ko-KR" altLang="en-US" sz="1300" dirty="0" smtClean="0"/>
              <a:t>요청 </a:t>
            </a:r>
            <a:endParaRPr lang="ko-KR" altLang="en-US" sz="1300" dirty="0"/>
          </a:p>
        </p:txBody>
      </p:sp>
      <p:cxnSp>
        <p:nvCxnSpPr>
          <p:cNvPr id="39" name="도형 60"/>
          <p:cNvCxnSpPr/>
          <p:nvPr/>
        </p:nvCxnSpPr>
        <p:spPr>
          <a:xfrm>
            <a:off x="5724128" y="1991959"/>
            <a:ext cx="701272" cy="1241420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204195" y="2694336"/>
            <a:ext cx="5748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WIFI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056166" y="2052182"/>
            <a:ext cx="5748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mtClean="0"/>
              <a:t>실행요청</a:t>
            </a:r>
            <a:endParaRPr lang="en-US" altLang="ko-KR" sz="13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4,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시스템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구성도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(2)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920131" y="5563932"/>
            <a:ext cx="52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67170" y="2212922"/>
            <a:ext cx="1584176" cy="1178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804615" y="1871363"/>
            <a:ext cx="1837246" cy="1807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461552" y="176574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사용자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239177" y="2452985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#</a:t>
            </a:r>
            <a:r>
              <a:rPr lang="ko-KR" altLang="en-US" dirty="0" smtClean="0">
                <a:solidFill>
                  <a:schemeClr val="bg1"/>
                </a:solidFill>
              </a:rPr>
              <a:t>유저 </a:t>
            </a:r>
            <a:r>
              <a:rPr lang="en-US" altLang="ko-KR" dirty="0" smtClean="0">
                <a:solidFill>
                  <a:schemeClr val="bg1"/>
                </a:solidFill>
              </a:rPr>
              <a:t>ID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식별번호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79607" y="2052114"/>
            <a:ext cx="17028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#</a:t>
            </a:r>
            <a:r>
              <a:rPr lang="ko-KR" altLang="en-US" dirty="0" smtClean="0">
                <a:solidFill>
                  <a:schemeClr val="bg1"/>
                </a:solidFill>
              </a:rPr>
              <a:t>유저</a:t>
            </a:r>
            <a:r>
              <a:rPr lang="en-US" altLang="ko-KR" dirty="0" smtClean="0">
                <a:solidFill>
                  <a:schemeClr val="bg1"/>
                </a:solidFill>
              </a:rPr>
              <a:t>ID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#</a:t>
            </a:r>
            <a:r>
              <a:rPr lang="ko-KR" altLang="en-US" dirty="0" smtClean="0">
                <a:solidFill>
                  <a:schemeClr val="bg1"/>
                </a:solidFill>
              </a:rPr>
              <a:t>식별번호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별칭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자동분사 여부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자동분사 간격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91355" y="1395403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분사기</a:t>
            </a:r>
            <a:endParaRPr lang="ko-KR" altLang="en-US" dirty="0"/>
          </a:p>
        </p:txBody>
      </p:sp>
      <p:cxnSp>
        <p:nvCxnSpPr>
          <p:cNvPr id="51" name="직선 연결선 50"/>
          <p:cNvCxnSpPr>
            <a:stCxn id="37" idx="3"/>
            <a:endCxn id="42" idx="1"/>
          </p:cNvCxnSpPr>
          <p:nvPr/>
        </p:nvCxnSpPr>
        <p:spPr>
          <a:xfrm flipV="1">
            <a:off x="2751346" y="2775009"/>
            <a:ext cx="2053269" cy="2703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4516583" y="2461032"/>
            <a:ext cx="0" cy="6155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516583" y="2776151"/>
            <a:ext cx="288032" cy="2884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V="1">
            <a:off x="4516583" y="2482013"/>
            <a:ext cx="288032" cy="2801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8988" y="805863"/>
            <a:ext cx="233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데이터베이스 설계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6527251" y="4372514"/>
            <a:ext cx="1307864" cy="1076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6513989" y="384522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인식시간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514292" y="4569434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#</a:t>
            </a:r>
            <a:r>
              <a:rPr lang="ko-KR" altLang="en-US" dirty="0" smtClean="0">
                <a:solidFill>
                  <a:schemeClr val="bg1"/>
                </a:solidFill>
              </a:rPr>
              <a:t>식별번호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인식시간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5646181" y="4848967"/>
            <a:ext cx="87159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5646181" y="3685127"/>
            <a:ext cx="1" cy="116563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251157" y="3709751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032043" y="4865009"/>
            <a:ext cx="37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∞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690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4,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시스템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구성도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(3)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66205" y="5938841"/>
            <a:ext cx="52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2837" y="834801"/>
            <a:ext cx="233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 구성도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3185" y="4084463"/>
            <a:ext cx="115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스마트폰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508460" y="2410840"/>
            <a:ext cx="1584176" cy="1178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33697" y="2886714"/>
            <a:ext cx="71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서버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28634" y="3778527"/>
            <a:ext cx="12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46721" y="3347700"/>
            <a:ext cx="181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인터넷 통신망</a:t>
            </a:r>
            <a:endParaRPr lang="ko-KR" altLang="en-US" dirty="0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1931999" y="3228677"/>
            <a:ext cx="1402869" cy="0"/>
          </a:xfrm>
          <a:prstGeom prst="straightConnector1">
            <a:avLst/>
          </a:prstGeom>
          <a:ln w="539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426520" y="3258114"/>
            <a:ext cx="1171279" cy="0"/>
          </a:xfrm>
          <a:prstGeom prst="straightConnector1">
            <a:avLst/>
          </a:prstGeom>
          <a:ln w="539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79784" y="3347157"/>
            <a:ext cx="183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시리얼 통신망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097343" y="5509321"/>
            <a:ext cx="120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DB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283968" y="3717032"/>
            <a:ext cx="0" cy="1224136"/>
          </a:xfrm>
          <a:prstGeom prst="straightConnector1">
            <a:avLst/>
          </a:prstGeom>
          <a:ln w="539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3725392" y="5004353"/>
            <a:ext cx="1150312" cy="1584176"/>
            <a:chOff x="3824844" y="2630386"/>
            <a:chExt cx="1150312" cy="1584176"/>
          </a:xfrm>
        </p:grpSpPr>
        <p:sp>
          <p:nvSpPr>
            <p:cNvPr id="31" name="순서도: 자기 디스크 30"/>
            <p:cNvSpPr/>
            <p:nvPr/>
          </p:nvSpPr>
          <p:spPr>
            <a:xfrm>
              <a:off x="3824844" y="2630386"/>
              <a:ext cx="1150312" cy="158417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50341" y="3359359"/>
              <a:ext cx="523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DB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05" y="2443262"/>
            <a:ext cx="1932055" cy="133526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43" y="2137327"/>
            <a:ext cx="1144600" cy="194713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357828" y="4269129"/>
            <a:ext cx="181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인터넷 통신망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43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5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시스템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모듈 상세 설계 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(1)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9327" y="867880"/>
            <a:ext cx="198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>
                <a:solidFill>
                  <a:prstClr val="black"/>
                </a:solidFill>
              </a:rPr>
              <a:t>모기퇴치 모듈</a:t>
            </a:r>
            <a:endParaRPr lang="ko-KR" altLang="en-US" dirty="0"/>
          </a:p>
        </p:txBody>
      </p:sp>
      <p:cxnSp>
        <p:nvCxnSpPr>
          <p:cNvPr id="12" name="도형 60"/>
          <p:cNvCxnSpPr/>
          <p:nvPr/>
        </p:nvCxnSpPr>
        <p:spPr>
          <a:xfrm flipH="1">
            <a:off x="4716016" y="2292054"/>
            <a:ext cx="1380313" cy="0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535970"/>
            <a:ext cx="1497476" cy="15121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624422"/>
            <a:ext cx="1932055" cy="13352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0" y="1891112"/>
            <a:ext cx="1413990" cy="1050996"/>
          </a:xfrm>
          <a:prstGeom prst="rect">
            <a:avLst/>
          </a:prstGeom>
        </p:spPr>
      </p:pic>
      <p:cxnSp>
        <p:nvCxnSpPr>
          <p:cNvPr id="16" name="도형 60"/>
          <p:cNvCxnSpPr/>
          <p:nvPr/>
        </p:nvCxnSpPr>
        <p:spPr>
          <a:xfrm flipH="1">
            <a:off x="1890233" y="2313199"/>
            <a:ext cx="1385623" cy="0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49" y="3712654"/>
            <a:ext cx="1696889" cy="1696889"/>
          </a:xfrm>
          <a:prstGeom prst="rect">
            <a:avLst/>
          </a:prstGeom>
        </p:spPr>
      </p:pic>
      <p:cxnSp>
        <p:nvCxnSpPr>
          <p:cNvPr id="10" name="도형 60"/>
          <p:cNvCxnSpPr/>
          <p:nvPr/>
        </p:nvCxnSpPr>
        <p:spPr>
          <a:xfrm flipV="1">
            <a:off x="4873038" y="3280606"/>
            <a:ext cx="2003219" cy="936104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60"/>
          <p:cNvCxnSpPr/>
          <p:nvPr/>
        </p:nvCxnSpPr>
        <p:spPr>
          <a:xfrm>
            <a:off x="1272637" y="3048138"/>
            <a:ext cx="2003219" cy="1168572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862965" y="184844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소리 전달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784668" y="176226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소리 전달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01300" y="1166638"/>
            <a:ext cx="254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주파수 변환 및 비교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42884" y="379524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 smtClean="0"/>
              <a:t>퇴치제</a:t>
            </a:r>
            <a:r>
              <a:rPr lang="ko-KR" altLang="en-US" dirty="0" smtClean="0"/>
              <a:t> 분사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750140" y="3871639"/>
            <a:ext cx="148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분사기 작동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>
            <a:spLocks/>
          </p:cNvSpPr>
          <p:nvPr/>
        </p:nvSpPr>
        <p:spPr>
          <a:xfrm>
            <a:off x="323215" y="313055"/>
            <a:ext cx="189230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차례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3" name="도형 32"/>
          <p:cNvCxnSpPr/>
          <p:nvPr/>
        </p:nvCxnSpPr>
        <p:spPr>
          <a:xfrm>
            <a:off x="467544" y="1334770"/>
            <a:ext cx="5166360" cy="4902542"/>
          </a:xfrm>
          <a:prstGeom prst="line">
            <a:avLst/>
          </a:prstGeom>
          <a:ln w="22225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도형 33"/>
          <p:cNvSpPr>
            <a:spLocks/>
          </p:cNvSpPr>
          <p:nvPr/>
        </p:nvSpPr>
        <p:spPr>
          <a:xfrm>
            <a:off x="718369" y="1554480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>
            <a:off x="1223829" y="2059305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>
            <a:off x="1808664" y="2543175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>
            <a:off x="2354764" y="3070225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1497514" y="1081405"/>
            <a:ext cx="2512695" cy="358775"/>
          </a:xfrm>
          <a:prstGeom prst="callout2">
            <a:avLst>
              <a:gd name="adj1" fmla="val 43338"/>
              <a:gd name="adj2" fmla="val 17032"/>
              <a:gd name="adj3" fmla="val 43338"/>
              <a:gd name="adj4" fmla="val -12338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종합설계 개요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>
          <a:xfrm>
            <a:off x="2008689" y="1605280"/>
            <a:ext cx="2512695" cy="358775"/>
          </a:xfrm>
          <a:prstGeom prst="callout2">
            <a:avLst>
              <a:gd name="adj1" fmla="val 43338"/>
              <a:gd name="adj2" fmla="val 17032"/>
              <a:gd name="adj3" fmla="val 43338"/>
              <a:gd name="adj4" fmla="val -12338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관련연구 및 사례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>
            <a:off x="2590984" y="2103755"/>
            <a:ext cx="2959735" cy="344805"/>
          </a:xfrm>
          <a:prstGeom prst="callout2">
            <a:avLst>
              <a:gd name="adj1" fmla="val 40676"/>
              <a:gd name="adj2" fmla="val 16227"/>
              <a:gd name="adj3" fmla="val 38269"/>
              <a:gd name="adj4" fmla="val -10060"/>
              <a:gd name="adj5" fmla="val 149204"/>
              <a:gd name="adj6" fmla="val -2429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시스템 수행 시나리오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>
            <a:off x="3121209" y="2632075"/>
            <a:ext cx="2512695" cy="358775"/>
          </a:xfrm>
          <a:prstGeom prst="callout2">
            <a:avLst>
              <a:gd name="adj1" fmla="val 43338"/>
              <a:gd name="adj2" fmla="val 17032"/>
              <a:gd name="adj3" fmla="val 43338"/>
              <a:gd name="adj4" fmla="val -12338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시스템 구성도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도형 43"/>
          <p:cNvSpPr>
            <a:spLocks/>
          </p:cNvSpPr>
          <p:nvPr/>
        </p:nvSpPr>
        <p:spPr>
          <a:xfrm>
            <a:off x="2938964" y="3629660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>
            <a:off x="4474273" y="5049393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>
            <a:off x="4813860" y="5437768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>
            <a:off x="5221796" y="5846699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>
            <a:off x="3775918" y="3229229"/>
            <a:ext cx="3091815" cy="344805"/>
          </a:xfrm>
          <a:prstGeom prst="callout2">
            <a:avLst>
              <a:gd name="adj1" fmla="val 34944"/>
              <a:gd name="adj2" fmla="val 14273"/>
              <a:gd name="adj3" fmla="val 34944"/>
              <a:gd name="adj4" fmla="val -12755"/>
              <a:gd name="adj5" fmla="val 145880"/>
              <a:gd name="adj6" fmla="val -25764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</a:t>
            </a:r>
            <a:r>
              <a:rPr lang="ko-KR" altLang="en-US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시스템 모듈 상세 설계</a:t>
            </a:r>
          </a:p>
        </p:txBody>
      </p:sp>
      <p:sp>
        <p:nvSpPr>
          <p:cNvPr id="49" name="도형 48"/>
          <p:cNvSpPr>
            <a:spLocks/>
          </p:cNvSpPr>
          <p:nvPr/>
        </p:nvSpPr>
        <p:spPr>
          <a:xfrm>
            <a:off x="5135646" y="4567340"/>
            <a:ext cx="2162175" cy="358775"/>
          </a:xfrm>
          <a:prstGeom prst="callout2">
            <a:avLst>
              <a:gd name="adj1" fmla="val 40856"/>
              <a:gd name="adj2" fmla="val 23120"/>
              <a:gd name="adj3" fmla="val 43870"/>
              <a:gd name="adj4" fmla="val -11662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업무 분담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도형 49"/>
          <p:cNvSpPr>
            <a:spLocks/>
          </p:cNvSpPr>
          <p:nvPr/>
        </p:nvSpPr>
        <p:spPr>
          <a:xfrm>
            <a:off x="5649520" y="4972313"/>
            <a:ext cx="3091815" cy="344805"/>
          </a:xfrm>
          <a:prstGeom prst="callout2">
            <a:avLst>
              <a:gd name="adj1" fmla="val 44097"/>
              <a:gd name="adj2" fmla="val 10292"/>
              <a:gd name="adj3" fmla="val 41042"/>
              <a:gd name="adj4" fmla="val -12773"/>
              <a:gd name="adj5" fmla="val 149204"/>
              <a:gd name="adj6" fmla="val -2429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종합설계 수행일정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6068886" y="5391404"/>
            <a:ext cx="3091815" cy="344805"/>
          </a:xfrm>
          <a:prstGeom prst="callout2">
            <a:avLst>
              <a:gd name="adj1" fmla="val 40954"/>
              <a:gd name="adj2" fmla="val 7662"/>
              <a:gd name="adj3" fmla="val 45014"/>
              <a:gd name="adj4" fmla="val -13801"/>
              <a:gd name="adj5" fmla="val 149204"/>
              <a:gd name="adj6" fmla="val -2429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필요기술 및 참고문헌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48"/>
          <p:cNvSpPr>
            <a:spLocks/>
          </p:cNvSpPr>
          <p:nvPr/>
        </p:nvSpPr>
        <p:spPr>
          <a:xfrm>
            <a:off x="4377556" y="3715300"/>
            <a:ext cx="3023580" cy="358775"/>
          </a:xfrm>
          <a:prstGeom prst="callout2">
            <a:avLst>
              <a:gd name="adj1" fmla="val 46924"/>
              <a:gd name="adj2" fmla="val 10159"/>
              <a:gd name="adj3" fmla="val 43870"/>
              <a:gd name="adj4" fmla="val -11662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개발환경 및 개발 방법</a:t>
            </a:r>
          </a:p>
        </p:txBody>
      </p:sp>
      <p:sp>
        <p:nvSpPr>
          <p:cNvPr id="24" name="도형 44"/>
          <p:cNvSpPr>
            <a:spLocks/>
          </p:cNvSpPr>
          <p:nvPr/>
        </p:nvSpPr>
        <p:spPr>
          <a:xfrm>
            <a:off x="3480038" y="4164851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5" name="도형 48"/>
          <p:cNvSpPr>
            <a:spLocks/>
          </p:cNvSpPr>
          <p:nvPr/>
        </p:nvSpPr>
        <p:spPr>
          <a:xfrm>
            <a:off x="4568432" y="4162367"/>
            <a:ext cx="2162175" cy="358775"/>
          </a:xfrm>
          <a:prstGeom prst="callout2">
            <a:avLst>
              <a:gd name="adj1" fmla="val 46924"/>
              <a:gd name="adj2" fmla="val 9527"/>
              <a:gd name="adj3" fmla="val 43870"/>
              <a:gd name="adj4" fmla="val -11662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데모 환경 설계</a:t>
            </a:r>
          </a:p>
        </p:txBody>
      </p:sp>
      <p:sp>
        <p:nvSpPr>
          <p:cNvPr id="26" name="도형 44"/>
          <p:cNvSpPr>
            <a:spLocks/>
          </p:cNvSpPr>
          <p:nvPr/>
        </p:nvSpPr>
        <p:spPr>
          <a:xfrm>
            <a:off x="3911978" y="4584818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5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시스템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모듈 상세 설계 </a:t>
            </a:r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(2)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6323" y="1700808"/>
            <a:ext cx="71892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기능</a:t>
            </a:r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마이크모듈을 통해 얻은 소리를 주파수로 변경하여 모기의 비행주파수와 비교하여 모기퇴치분사기 작동여부 파악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고려할 점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얻어낸 소리의 주파수와 모기의 비행주파수 </a:t>
            </a:r>
            <a:r>
              <a:rPr lang="ko-KR" altLang="en-US" dirty="0" err="1" smtClean="0"/>
              <a:t>일치율의</a:t>
            </a:r>
            <a:r>
              <a:rPr lang="ko-KR" altLang="en-US" dirty="0" smtClean="0"/>
              <a:t> 정도를 고려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적용할 알고리즘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고속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변환 </a:t>
            </a:r>
            <a:r>
              <a:rPr lang="en-US" altLang="ko-KR" dirty="0" smtClean="0"/>
              <a:t>(FFT)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09327" y="867880"/>
            <a:ext cx="198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>
                <a:solidFill>
                  <a:prstClr val="black"/>
                </a:solidFill>
              </a:rPr>
              <a:t>모기퇴치 모듈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21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5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시스템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모듈 상세 설계 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(3)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0717" y="742052"/>
            <a:ext cx="718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모기퇴치 모듈 사용 </a:t>
            </a:r>
            <a:r>
              <a:rPr lang="en-US" altLang="ko-KR" dirty="0" smtClean="0"/>
              <a:t>API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7842"/>
              </p:ext>
            </p:extLst>
          </p:nvPr>
        </p:nvGraphicFramePr>
        <p:xfrm>
          <a:off x="472090" y="1296050"/>
          <a:ext cx="727280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738"/>
                <a:gridCol w="5168070"/>
              </a:tblGrid>
              <a:tr h="23837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ConvertFrequency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  <a:tr h="238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형식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int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dirty="0" err="1" smtClean="0"/>
                        <a:t>ConvertFrequency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int</a:t>
                      </a:r>
                      <a:r>
                        <a:rPr lang="en-US" altLang="ko-KR" sz="1000" dirty="0" smtClean="0"/>
                        <a:t> Sound)</a:t>
                      </a:r>
                      <a:endParaRPr lang="ko-KR" altLang="en-US" sz="1000" dirty="0"/>
                    </a:p>
                  </a:txBody>
                  <a:tcPr/>
                </a:tc>
              </a:tr>
              <a:tr h="238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리턴값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정수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주파수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</a:tr>
              <a:tr h="198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소리의 세기에서 </a:t>
                      </a:r>
                      <a:r>
                        <a:rPr lang="en-US" altLang="ko-KR" sz="1000" dirty="0" smtClean="0"/>
                        <a:t>FFT </a:t>
                      </a:r>
                      <a:r>
                        <a:rPr lang="ko-KR" altLang="en-US" sz="1000" dirty="0" smtClean="0"/>
                        <a:t>알고리즘을 이용하여 주파수를 추출</a:t>
                      </a:r>
                      <a:endParaRPr lang="ko-KR" altLang="en-US" sz="1000" dirty="0"/>
                    </a:p>
                  </a:txBody>
                  <a:tcPr/>
                </a:tc>
              </a:tr>
              <a:tr h="238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ConvertFrequency</a:t>
                      </a:r>
                      <a:r>
                        <a:rPr lang="en-US" altLang="ko-KR" sz="1000" dirty="0" smtClean="0"/>
                        <a:t>(Sound)</a:t>
                      </a:r>
                      <a:endParaRPr lang="ko-KR" altLang="en-US" sz="10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345522"/>
              </p:ext>
            </p:extLst>
          </p:nvPr>
        </p:nvGraphicFramePr>
        <p:xfrm>
          <a:off x="472090" y="2708920"/>
          <a:ext cx="727280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738"/>
                <a:gridCol w="5168070"/>
              </a:tblGrid>
              <a:tr h="1820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ompareFrequency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  <a:tr h="182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형식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int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baseline="0" dirty="0" err="1" smtClean="0"/>
                        <a:t>C</a:t>
                      </a:r>
                      <a:r>
                        <a:rPr lang="en-US" altLang="ko-KR" sz="1000" dirty="0" err="1" smtClean="0"/>
                        <a:t>ompareFrequency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baseline="0" dirty="0" err="1" smtClean="0"/>
                        <a:t>int</a:t>
                      </a:r>
                      <a:r>
                        <a:rPr lang="en-US" altLang="ko-KR" sz="1000" baseline="0" dirty="0" smtClean="0"/>
                        <a:t> Frequency, </a:t>
                      </a:r>
                      <a:r>
                        <a:rPr lang="en-US" altLang="ko-KR" sz="1000" baseline="0" dirty="0" err="1" smtClean="0"/>
                        <a:t>int</a:t>
                      </a:r>
                      <a:r>
                        <a:rPr lang="en-US" altLang="ko-KR" sz="1000" baseline="0" dirty="0" smtClean="0"/>
                        <a:t> mosquito)</a:t>
                      </a:r>
                      <a:endParaRPr lang="ko-KR" altLang="en-US" sz="1000" dirty="0"/>
                    </a:p>
                  </a:txBody>
                  <a:tcPr/>
                </a:tc>
              </a:tr>
              <a:tr h="182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리턴값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주파수 </a:t>
                      </a:r>
                      <a:r>
                        <a:rPr lang="ko-KR" altLang="en-US" sz="1000" dirty="0" err="1" smtClean="0"/>
                        <a:t>일치시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0, </a:t>
                      </a:r>
                      <a:r>
                        <a:rPr lang="ko-KR" altLang="en-US" sz="1000" dirty="0" err="1" smtClean="0"/>
                        <a:t>불일치시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</a:tr>
              <a:tr h="208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추출한 주파수와 모기의 비행 주파수를 비교하여 모기존재유무 파악</a:t>
                      </a:r>
                      <a:endParaRPr lang="ko-KR" altLang="en-US" sz="1000" dirty="0"/>
                    </a:p>
                  </a:txBody>
                  <a:tcPr/>
                </a:tc>
              </a:tr>
              <a:tr h="182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err="1" smtClean="0"/>
                        <a:t>C</a:t>
                      </a:r>
                      <a:r>
                        <a:rPr lang="en-US" altLang="ko-KR" sz="1000" dirty="0" err="1" smtClean="0"/>
                        <a:t>ompareFrequency</a:t>
                      </a:r>
                      <a:r>
                        <a:rPr lang="en-US" altLang="ko-KR" sz="1000" baseline="0" dirty="0" smtClean="0"/>
                        <a:t>(Frequency, mosquito)</a:t>
                      </a:r>
                      <a:endParaRPr lang="ko-KR" altLang="en-US" sz="10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49506"/>
              </p:ext>
            </p:extLst>
          </p:nvPr>
        </p:nvGraphicFramePr>
        <p:xfrm>
          <a:off x="472090" y="4149081"/>
          <a:ext cx="7272808" cy="1395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738"/>
                <a:gridCol w="5168070"/>
              </a:tblGrid>
              <a:tr h="27990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UseInjector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  <a:tr h="227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형식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int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dirty="0" err="1" smtClean="0"/>
                        <a:t>UseInjector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int</a:t>
                      </a:r>
                      <a:r>
                        <a:rPr lang="en-US" altLang="ko-KR" sz="1000" dirty="0" smtClean="0"/>
                        <a:t> exist)</a:t>
                      </a:r>
                      <a:endParaRPr lang="ko-KR" altLang="en-US" sz="1000" dirty="0"/>
                    </a:p>
                  </a:txBody>
                  <a:tcPr/>
                </a:tc>
              </a:tr>
              <a:tr h="227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리턴값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작동시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0, </a:t>
                      </a:r>
                      <a:r>
                        <a:rPr lang="ko-KR" altLang="en-US" sz="1000" dirty="0" err="1" smtClean="0"/>
                        <a:t>아닐시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</a:tr>
              <a:tr h="384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모기 존재 시 분사기 작동</a:t>
                      </a:r>
                      <a:endParaRPr lang="ko-KR" altLang="en-US" sz="1000" dirty="0"/>
                    </a:p>
                  </a:txBody>
                  <a:tcPr/>
                </a:tc>
              </a:tr>
              <a:tr h="227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UseInjector</a:t>
                      </a:r>
                      <a:r>
                        <a:rPr lang="en-US" altLang="ko-KR" sz="1000" dirty="0" smtClean="0"/>
                        <a:t>(exist)</a:t>
                      </a:r>
                      <a:endParaRPr lang="ko-KR" altLang="en-US" sz="10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02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5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시스템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모듈 상세 설계 </a:t>
            </a:r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(4)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7095" y="922799"/>
            <a:ext cx="198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>
                <a:solidFill>
                  <a:prstClr val="black"/>
                </a:solidFill>
              </a:rPr>
              <a:t>기능설정 모듈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99" y="2591033"/>
            <a:ext cx="1371478" cy="10305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348638"/>
            <a:ext cx="1932055" cy="1335265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3062362" y="2499108"/>
            <a:ext cx="2160240" cy="866778"/>
            <a:chOff x="6291199" y="3253529"/>
            <a:chExt cx="2160240" cy="866778"/>
          </a:xfrm>
        </p:grpSpPr>
        <p:sp>
          <p:nvSpPr>
            <p:cNvPr id="22" name="직사각형 21"/>
            <p:cNvSpPr/>
            <p:nvPr/>
          </p:nvSpPr>
          <p:spPr>
            <a:xfrm>
              <a:off x="6291199" y="3253529"/>
              <a:ext cx="2160240" cy="8667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02299" y="3487861"/>
              <a:ext cx="938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Server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95" y="2016271"/>
            <a:ext cx="1144600" cy="1947136"/>
          </a:xfrm>
          <a:prstGeom prst="rect">
            <a:avLst/>
          </a:prstGeom>
        </p:spPr>
      </p:pic>
      <p:cxnSp>
        <p:nvCxnSpPr>
          <p:cNvPr id="25" name="도형 60"/>
          <p:cNvCxnSpPr>
            <a:endCxn id="24" idx="3"/>
          </p:cNvCxnSpPr>
          <p:nvPr/>
        </p:nvCxnSpPr>
        <p:spPr>
          <a:xfrm flipH="1" flipV="1">
            <a:off x="1511695" y="2989839"/>
            <a:ext cx="1382608" cy="5272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도형 60"/>
          <p:cNvCxnSpPr>
            <a:stCxn id="19" idx="1"/>
          </p:cNvCxnSpPr>
          <p:nvPr/>
        </p:nvCxnSpPr>
        <p:spPr>
          <a:xfrm flipH="1" flipV="1">
            <a:off x="5390661" y="3097149"/>
            <a:ext cx="1180738" cy="9168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05290" y="3068042"/>
            <a:ext cx="210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기능설정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301538" y="3183016"/>
            <a:ext cx="210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기능설정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3723115" y="4800981"/>
            <a:ext cx="1150312" cy="1584176"/>
            <a:chOff x="3824844" y="2630386"/>
            <a:chExt cx="1150312" cy="1584176"/>
          </a:xfrm>
        </p:grpSpPr>
        <p:sp>
          <p:nvSpPr>
            <p:cNvPr id="30" name="순서도: 자기 디스크 29"/>
            <p:cNvSpPr/>
            <p:nvPr/>
          </p:nvSpPr>
          <p:spPr>
            <a:xfrm>
              <a:off x="3824844" y="2630386"/>
              <a:ext cx="1150312" cy="158417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50341" y="3359359"/>
              <a:ext cx="523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DB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도형 60"/>
          <p:cNvCxnSpPr/>
          <p:nvPr/>
        </p:nvCxnSpPr>
        <p:spPr>
          <a:xfrm flipH="1" flipV="1">
            <a:off x="4136030" y="3503841"/>
            <a:ext cx="38868" cy="1084469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64345" y="3920121"/>
            <a:ext cx="169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식별번호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76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5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시스템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모듈 상세 설계 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(5)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5114" y="1502460"/>
            <a:ext cx="7909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기능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어플에서</a:t>
            </a:r>
            <a:r>
              <a:rPr lang="ko-KR" altLang="en-US" dirty="0" smtClean="0"/>
              <a:t> 서버에 접속하여 </a:t>
            </a:r>
            <a:r>
              <a:rPr lang="ko-KR" altLang="en-US" dirty="0" err="1" smtClean="0"/>
              <a:t>아두이노의</a:t>
            </a:r>
            <a:r>
              <a:rPr lang="ko-KR" altLang="en-US" dirty="0" smtClean="0"/>
              <a:t> 기능을 설정함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arenR"/>
            </a:pPr>
            <a:r>
              <a:rPr lang="ko-KR" altLang="en-US" dirty="0" err="1" smtClean="0"/>
              <a:t>아두이노의</a:t>
            </a:r>
            <a:r>
              <a:rPr lang="ko-KR" altLang="en-US" dirty="0" smtClean="0"/>
              <a:t> </a:t>
            </a:r>
            <a:r>
              <a:rPr lang="ko-KR" altLang="en-US" dirty="0"/>
              <a:t>식별번호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arenR"/>
            </a:pPr>
            <a:r>
              <a:rPr lang="ko-KR" altLang="en-US" dirty="0"/>
              <a:t>자동분사 기능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arenR"/>
            </a:pPr>
            <a:r>
              <a:rPr lang="ko-KR" altLang="en-US" dirty="0" smtClean="0"/>
              <a:t>자동분사 시간 설정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고려할 점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식별번호를 이용하여 데이터베이스에 저장공간 확보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67095" y="922799"/>
            <a:ext cx="198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>
                <a:solidFill>
                  <a:prstClr val="black"/>
                </a:solidFill>
              </a:rPr>
              <a:t>기능설정 모듈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348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5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시스템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모듈 상세 설계 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(6)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6323" y="926718"/>
            <a:ext cx="718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기능설정 모듈 사용 </a:t>
            </a:r>
            <a:r>
              <a:rPr lang="en-US" altLang="ko-KR" dirty="0" smtClean="0"/>
              <a:t>API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428382"/>
              </p:ext>
            </p:extLst>
          </p:nvPr>
        </p:nvGraphicFramePr>
        <p:xfrm>
          <a:off x="346323" y="3284984"/>
          <a:ext cx="7272808" cy="1512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738"/>
                <a:gridCol w="5168070"/>
              </a:tblGrid>
              <a:tr h="3128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AutoFunction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  <a:tr h="312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형식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int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dirty="0" err="1" smtClean="0"/>
                        <a:t>AutoFunction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int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dirty="0" err="1" smtClean="0"/>
                        <a:t>UseFunction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</a:tr>
              <a:tr h="312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리턴값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기능 사용시 </a:t>
                      </a:r>
                      <a:r>
                        <a:rPr lang="en-US" altLang="ko-KR" sz="1000" dirty="0" smtClean="0"/>
                        <a:t>0, </a:t>
                      </a:r>
                      <a:r>
                        <a:rPr lang="ko-KR" altLang="en-US" sz="1000" dirty="0" err="1" smtClean="0"/>
                        <a:t>사용안할시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</a:tr>
              <a:tr h="260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자동분사 기능 설정</a:t>
                      </a:r>
                      <a:endParaRPr lang="ko-KR" altLang="en-US" sz="1000" dirty="0"/>
                    </a:p>
                  </a:txBody>
                  <a:tcPr/>
                </a:tc>
              </a:tr>
              <a:tr h="312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AutoFunction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UseFunction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482565"/>
              </p:ext>
            </p:extLst>
          </p:nvPr>
        </p:nvGraphicFramePr>
        <p:xfrm>
          <a:off x="346323" y="5013176"/>
          <a:ext cx="7272808" cy="1609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738"/>
                <a:gridCol w="5168070"/>
              </a:tblGrid>
              <a:tr h="3128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AutoTime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  <a:tr h="312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형식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int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dirty="0" err="1" smtClean="0"/>
                        <a:t>AutoTime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int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dirty="0" err="1" smtClean="0"/>
                        <a:t>Time_Interval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</a:tr>
              <a:tr h="312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리턴값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정수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자동 분사 시간 간격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</a:tr>
              <a:tr h="357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자동분사 시간 설정</a:t>
                      </a:r>
                      <a:endParaRPr lang="ko-KR" altLang="en-US" sz="1000" dirty="0"/>
                    </a:p>
                  </a:txBody>
                  <a:tcPr/>
                </a:tc>
              </a:tr>
              <a:tr h="312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AutoTime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Time_Interval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135581"/>
              </p:ext>
            </p:extLst>
          </p:nvPr>
        </p:nvGraphicFramePr>
        <p:xfrm>
          <a:off x="346323" y="1484784"/>
          <a:ext cx="7272808" cy="1609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738"/>
                <a:gridCol w="5168070"/>
              </a:tblGrid>
              <a:tr h="3128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</a:rPr>
                        <a:t>SaveNumber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  <a:tr h="312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형식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String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baseline="0" dirty="0" err="1" smtClean="0"/>
                        <a:t>SaveNumber</a:t>
                      </a:r>
                      <a:r>
                        <a:rPr lang="en-US" altLang="ko-KR" sz="1000" baseline="0" dirty="0" smtClean="0"/>
                        <a:t>(String </a:t>
                      </a:r>
                      <a:r>
                        <a:rPr lang="en-US" altLang="ko-KR" sz="1000" baseline="0" dirty="0" err="1" smtClean="0"/>
                        <a:t>SerialNumber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</a:tr>
              <a:tr h="312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리턴값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문자열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식별번호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</a:tr>
              <a:tr h="357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아두이노의</a:t>
                      </a:r>
                      <a:r>
                        <a:rPr lang="ko-KR" altLang="en-US" sz="1000" dirty="0" smtClean="0"/>
                        <a:t> 식별번호를 저장하여 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에 저장공간 확보</a:t>
                      </a:r>
                      <a:endParaRPr lang="ko-KR" altLang="en-US" sz="1000" dirty="0"/>
                    </a:p>
                  </a:txBody>
                  <a:tcPr/>
                </a:tc>
              </a:tr>
              <a:tr h="312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err="1" smtClean="0"/>
                        <a:t>SaveNumber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baseline="0" dirty="0" err="1" smtClean="0"/>
                        <a:t>SerialNumber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ko-KR" altLang="en-US" sz="10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9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5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시스템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모듈 상세 설계 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(7)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6338" y="100963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 smtClean="0">
                <a:solidFill>
                  <a:prstClr val="black"/>
                </a:solidFill>
              </a:rPr>
              <a:t>인식시간 저장모듈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236346" y="2463893"/>
            <a:ext cx="1150312" cy="1584176"/>
            <a:chOff x="3824844" y="2630386"/>
            <a:chExt cx="1150312" cy="1584176"/>
          </a:xfrm>
        </p:grpSpPr>
        <p:sp>
          <p:nvSpPr>
            <p:cNvPr id="23" name="순서도: 자기 디스크 22"/>
            <p:cNvSpPr/>
            <p:nvPr/>
          </p:nvSpPr>
          <p:spPr>
            <a:xfrm>
              <a:off x="3824844" y="2630386"/>
              <a:ext cx="1150312" cy="158417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50341" y="3359359"/>
              <a:ext cx="523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DB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696392" y="2947165"/>
            <a:ext cx="2160240" cy="866778"/>
            <a:chOff x="6291199" y="3253529"/>
            <a:chExt cx="2160240" cy="866778"/>
          </a:xfrm>
        </p:grpSpPr>
        <p:sp>
          <p:nvSpPr>
            <p:cNvPr id="26" name="직사각형 25"/>
            <p:cNvSpPr/>
            <p:nvPr/>
          </p:nvSpPr>
          <p:spPr>
            <a:xfrm>
              <a:off x="6291199" y="3253529"/>
              <a:ext cx="2160240" cy="8667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02299" y="3487861"/>
              <a:ext cx="938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Server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도형 60"/>
          <p:cNvCxnSpPr/>
          <p:nvPr/>
        </p:nvCxnSpPr>
        <p:spPr>
          <a:xfrm flipH="1">
            <a:off x="1676479" y="3516258"/>
            <a:ext cx="1959417" cy="0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60"/>
          <p:cNvCxnSpPr/>
          <p:nvPr/>
        </p:nvCxnSpPr>
        <p:spPr>
          <a:xfrm flipH="1" flipV="1">
            <a:off x="6055932" y="3481513"/>
            <a:ext cx="987496" cy="1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18" y="2897841"/>
            <a:ext cx="1371478" cy="103056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8" y="1652807"/>
            <a:ext cx="1932055" cy="133526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790663" y="3721279"/>
            <a:ext cx="1681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식별번호 및 인식시간 전달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608861" y="3928409"/>
            <a:ext cx="1875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식별번호 및   인식시간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46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5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시스템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모듈 상세 설계 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(8)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6322" y="1700808"/>
            <a:ext cx="74660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기능</a:t>
            </a:r>
            <a:endParaRPr lang="en-US" altLang="ko-KR" dirty="0" smtClean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모기가 </a:t>
            </a:r>
            <a:r>
              <a:rPr lang="ko-KR" altLang="en-US" dirty="0"/>
              <a:t>존재한다고 판단된다면 </a:t>
            </a:r>
            <a:r>
              <a:rPr lang="ko-KR" altLang="en-US" dirty="0" smtClean="0"/>
              <a:t>현재시간을 데이터베이스에 저장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고려할 점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아두이노에</a:t>
            </a:r>
            <a:r>
              <a:rPr lang="ko-KR" altLang="en-US" dirty="0" smtClean="0"/>
              <a:t> 식별번호를 두어 데이터베이스에 독립된 저장공간 확보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16338" y="100963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 smtClean="0">
                <a:solidFill>
                  <a:prstClr val="black"/>
                </a:solidFill>
              </a:rPr>
              <a:t>인식시간 저장모듈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705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5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시스템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모듈 상세 설계 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(9)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6323" y="926718"/>
            <a:ext cx="718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인식시간 저장모듈 사용 </a:t>
            </a:r>
            <a:r>
              <a:rPr lang="en-US" altLang="ko-KR" dirty="0" smtClean="0"/>
              <a:t>API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976846"/>
              </p:ext>
            </p:extLst>
          </p:nvPr>
        </p:nvGraphicFramePr>
        <p:xfrm>
          <a:off x="472090" y="1412777"/>
          <a:ext cx="727280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738"/>
                <a:gridCol w="5168070"/>
              </a:tblGrid>
              <a:tr h="23837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SendNumber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  <a:tr h="238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형식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String </a:t>
                      </a:r>
                      <a:r>
                        <a:rPr lang="en-US" altLang="ko-KR" sz="1000" dirty="0" err="1" smtClean="0"/>
                        <a:t>SendNumber</a:t>
                      </a:r>
                      <a:r>
                        <a:rPr lang="en-US" altLang="ko-KR" sz="1000" dirty="0" smtClean="0"/>
                        <a:t>(String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baseline="0" dirty="0" err="1" smtClean="0"/>
                        <a:t>SerialNumber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</a:tr>
              <a:tr h="238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리턴값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문자열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식별번호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</a:tr>
              <a:tr h="198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아두이노의</a:t>
                      </a:r>
                      <a:r>
                        <a:rPr lang="ko-KR" altLang="en-US" sz="1000" dirty="0" smtClean="0"/>
                        <a:t> 식별번호를 서버에 전송</a:t>
                      </a:r>
                      <a:endParaRPr lang="ko-KR" altLang="en-US" sz="1000" dirty="0"/>
                    </a:p>
                  </a:txBody>
                  <a:tcPr/>
                </a:tc>
              </a:tr>
              <a:tr h="238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SendNumber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baseline="0" dirty="0" err="1" smtClean="0"/>
                        <a:t>SerialNumber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85472"/>
              </p:ext>
            </p:extLst>
          </p:nvPr>
        </p:nvGraphicFramePr>
        <p:xfrm>
          <a:off x="494605" y="3068960"/>
          <a:ext cx="727280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738"/>
                <a:gridCol w="5168070"/>
              </a:tblGrid>
              <a:tr h="18202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SaveTime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  <a:tr h="182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형식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int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dirty="0" err="1" smtClean="0"/>
                        <a:t>SaveTime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int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dirty="0" err="1" smtClean="0"/>
                        <a:t>RecTime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</a:tr>
              <a:tr h="182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리턴값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정수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인식시간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</a:tr>
              <a:tr h="208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모기의 인식시간을 서버에 전송하여 사전에 보낸 식별번호의 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에 저장</a:t>
                      </a:r>
                      <a:endParaRPr lang="ko-KR" altLang="en-US" sz="1000" dirty="0"/>
                    </a:p>
                  </a:txBody>
                  <a:tcPr/>
                </a:tc>
              </a:tr>
              <a:tr h="182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SaveTime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RecTime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73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5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시스템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모듈 상세 설계 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(10)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6338" y="100963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>
                <a:solidFill>
                  <a:prstClr val="black"/>
                </a:solidFill>
              </a:rPr>
              <a:t>인식시간 요청모듈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7236346" y="2463893"/>
            <a:ext cx="1150312" cy="1584176"/>
            <a:chOff x="3824844" y="2630386"/>
            <a:chExt cx="1150312" cy="1584176"/>
          </a:xfrm>
        </p:grpSpPr>
        <p:sp>
          <p:nvSpPr>
            <p:cNvPr id="23" name="순서도: 자기 디스크 22"/>
            <p:cNvSpPr/>
            <p:nvPr/>
          </p:nvSpPr>
          <p:spPr>
            <a:xfrm>
              <a:off x="3824844" y="2630386"/>
              <a:ext cx="1150312" cy="158417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50341" y="3359359"/>
              <a:ext cx="523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DB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227371" y="2843476"/>
            <a:ext cx="2160240" cy="866778"/>
            <a:chOff x="6291199" y="3253529"/>
            <a:chExt cx="2160240" cy="866778"/>
          </a:xfrm>
        </p:grpSpPr>
        <p:sp>
          <p:nvSpPr>
            <p:cNvPr id="26" name="직사각형 25"/>
            <p:cNvSpPr/>
            <p:nvPr/>
          </p:nvSpPr>
          <p:spPr>
            <a:xfrm>
              <a:off x="6291199" y="3253529"/>
              <a:ext cx="2160240" cy="8667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02299" y="3487861"/>
              <a:ext cx="938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Server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" y="2135348"/>
            <a:ext cx="1144600" cy="1947136"/>
          </a:xfrm>
          <a:prstGeom prst="rect">
            <a:avLst/>
          </a:prstGeom>
        </p:spPr>
      </p:pic>
      <p:cxnSp>
        <p:nvCxnSpPr>
          <p:cNvPr id="30" name="도형 60"/>
          <p:cNvCxnSpPr/>
          <p:nvPr/>
        </p:nvCxnSpPr>
        <p:spPr>
          <a:xfrm flipH="1">
            <a:off x="1633085" y="3058781"/>
            <a:ext cx="1385623" cy="0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60"/>
          <p:cNvCxnSpPr/>
          <p:nvPr/>
        </p:nvCxnSpPr>
        <p:spPr>
          <a:xfrm flipH="1" flipV="1">
            <a:off x="5574617" y="3058781"/>
            <a:ext cx="1429017" cy="10711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60"/>
          <p:cNvCxnSpPr/>
          <p:nvPr/>
        </p:nvCxnSpPr>
        <p:spPr>
          <a:xfrm>
            <a:off x="1611388" y="3447140"/>
            <a:ext cx="1429016" cy="0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60"/>
          <p:cNvCxnSpPr/>
          <p:nvPr/>
        </p:nvCxnSpPr>
        <p:spPr>
          <a:xfrm>
            <a:off x="5574618" y="3530282"/>
            <a:ext cx="1429016" cy="0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11293" y="2400003"/>
            <a:ext cx="210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인식시간 전송요청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28539" y="2411310"/>
            <a:ext cx="210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인식시간 전송요청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16557" y="3742168"/>
            <a:ext cx="210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인식시간 전달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05607" y="3801712"/>
            <a:ext cx="210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인식시간 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3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5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시스템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모듈 상세 설계 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(11)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6338" y="1772816"/>
            <a:ext cx="7189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기능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어플에서</a:t>
            </a:r>
            <a:r>
              <a:rPr lang="ko-KR" altLang="en-US" dirty="0" smtClean="0"/>
              <a:t> 서버에 접속하여 데이터베이스에 저장되어 있는 모기 인식시간을 요청하여 </a:t>
            </a:r>
            <a:r>
              <a:rPr lang="ko-KR" altLang="en-US" dirty="0" err="1" smtClean="0"/>
              <a:t>스마트폰으로</a:t>
            </a:r>
            <a:r>
              <a:rPr lang="ko-KR" altLang="en-US" dirty="0" smtClean="0"/>
              <a:t> 가져옴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고려할 점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각 일련번호에 알맞은 저장장소에 저장된 인식시간을 가져올 것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16338" y="100963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>
                <a:solidFill>
                  <a:prstClr val="black"/>
                </a:solidFill>
              </a:rPr>
              <a:t>인식시간 요청모듈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75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27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1.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종합설계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(1)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323215" y="1196752"/>
            <a:ext cx="6986270" cy="298543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400" b="1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재심사</a:t>
            </a:r>
            <a:r>
              <a:rPr lang="ko-KR" altLang="en-US" sz="2400" b="1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발표에서의 지적 사항</a:t>
            </a:r>
            <a:endParaRPr lang="en-US" altLang="ko-KR" sz="2400" b="1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altLang="ko-KR" sz="2400" b="1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914400" lvl="1" indent="-457200" eaLnBrk="0">
              <a:buFont typeface="+mj-lt"/>
              <a:buAutoNum type="arabicPeriod"/>
            </a:pP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모기의 존재 여부를 알 수 있는 기술의 구현</a:t>
            </a: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914400" lvl="1" indent="-457200" eaLnBrk="0">
              <a:buFont typeface="+mj-lt"/>
              <a:buAutoNum type="arabicPeriod"/>
            </a:pP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914400" lvl="1" indent="-457200" eaLnBrk="0">
              <a:buFont typeface="+mj-lt"/>
              <a:buAutoNum type="arabicPeriod"/>
            </a:pP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서버</a:t>
            </a:r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DB 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구성요소의 필요성</a:t>
            </a: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914400" lvl="1" indent="-457200" eaLnBrk="0">
              <a:buFont typeface="+mj-lt"/>
              <a:buAutoNum type="arabicPeriod"/>
            </a:pP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914400" lvl="1" indent="-457200" eaLnBrk="0">
              <a:buFont typeface="+mj-lt"/>
              <a:buAutoNum type="arabicPeriod"/>
            </a:pPr>
            <a:r>
              <a:rPr lang="ko-KR" altLang="en-US" sz="2000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퇴치제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유효성</a:t>
            </a: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914400" lvl="1" indent="-457200" eaLnBrk="0">
              <a:buFont typeface="+mj-lt"/>
              <a:buAutoNum type="arabicPeriod"/>
            </a:pP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914400" lvl="1" indent="-457200" eaLnBrk="0">
              <a:buFont typeface="+mj-lt"/>
              <a:buAutoNum type="arabicPeriod"/>
            </a:pP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모기를 </a:t>
            </a:r>
            <a:r>
              <a:rPr lang="ko-KR" altLang="en-US" sz="2000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디텍트하고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퇴치하는 다른 방법들</a:t>
            </a:r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109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5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시스템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모듈 상세 설계 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(12)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6323" y="926718"/>
            <a:ext cx="718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인식시간 요청모듈 사용 </a:t>
            </a:r>
            <a:r>
              <a:rPr lang="en-US" altLang="ko-KR" dirty="0" smtClean="0"/>
              <a:t>API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491249"/>
              </p:ext>
            </p:extLst>
          </p:nvPr>
        </p:nvGraphicFramePr>
        <p:xfrm>
          <a:off x="494605" y="1700808"/>
          <a:ext cx="7272808" cy="1512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738"/>
                <a:gridCol w="5168070"/>
              </a:tblGrid>
              <a:tr h="3128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RequestTime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  <a:tr h="312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형식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void </a:t>
                      </a:r>
                      <a:r>
                        <a:rPr lang="en-US" altLang="ko-KR" sz="1000" dirty="0" err="1" smtClean="0"/>
                        <a:t>RequestTime</a:t>
                      </a:r>
                      <a:r>
                        <a:rPr lang="en-US" altLang="ko-KR" sz="1000" dirty="0" smtClean="0"/>
                        <a:t>()</a:t>
                      </a:r>
                      <a:endParaRPr lang="ko-KR" altLang="en-US" sz="1000" dirty="0"/>
                    </a:p>
                  </a:txBody>
                  <a:tcPr/>
                </a:tc>
              </a:tr>
              <a:tr h="312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리턴값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없음</a:t>
                      </a:r>
                      <a:endParaRPr lang="ko-KR" altLang="en-US" sz="1000" dirty="0"/>
                    </a:p>
                  </a:txBody>
                  <a:tcPr/>
                </a:tc>
              </a:tr>
              <a:tr h="260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서버에 모기 인식시간을 요청</a:t>
                      </a:r>
                      <a:endParaRPr lang="ko-KR" altLang="en-US" sz="1000" dirty="0"/>
                    </a:p>
                  </a:txBody>
                  <a:tcPr/>
                </a:tc>
              </a:tr>
              <a:tr h="312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RequestTime</a:t>
                      </a:r>
                      <a:r>
                        <a:rPr lang="en-US" altLang="ko-KR" sz="1000" dirty="0" smtClean="0"/>
                        <a:t>()</a:t>
                      </a:r>
                      <a:endParaRPr lang="ko-KR" altLang="en-US" sz="10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692071"/>
              </p:ext>
            </p:extLst>
          </p:nvPr>
        </p:nvGraphicFramePr>
        <p:xfrm>
          <a:off x="494605" y="3429000"/>
          <a:ext cx="7272808" cy="1609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738"/>
                <a:gridCol w="5168070"/>
              </a:tblGrid>
              <a:tr h="3128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</a:rPr>
                        <a:t>SendTime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  <a:tr h="312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형식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void </a:t>
                      </a:r>
                      <a:r>
                        <a:rPr lang="en-US" altLang="ko-KR" sz="1000" dirty="0" err="1" smtClean="0"/>
                        <a:t>SendTime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int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err="1" smtClean="0"/>
                        <a:t>RecTime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</a:tr>
              <a:tr h="312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리턴값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정수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인식시간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</a:tr>
              <a:tr h="357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의 모기</a:t>
                      </a:r>
                      <a:r>
                        <a:rPr lang="ko-KR" altLang="en-US" sz="1000" baseline="0" dirty="0" smtClean="0"/>
                        <a:t> 인식시간을 </a:t>
                      </a:r>
                      <a:r>
                        <a:rPr lang="ko-KR" altLang="en-US" sz="1000" baseline="0" dirty="0" err="1" smtClean="0"/>
                        <a:t>안드로이드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어플로</a:t>
                      </a:r>
                      <a:r>
                        <a:rPr lang="ko-KR" altLang="en-US" sz="1000" baseline="0" dirty="0" smtClean="0"/>
                        <a:t> 전송</a:t>
                      </a:r>
                      <a:endParaRPr lang="ko-KR" altLang="en-US" sz="1000" dirty="0"/>
                    </a:p>
                  </a:txBody>
                  <a:tcPr/>
                </a:tc>
              </a:tr>
              <a:tr h="312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SendTime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RecTime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77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1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1" y="2213781"/>
            <a:ext cx="1028844" cy="1257475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5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시스템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모듈 상세 설계 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(13)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6323" y="926718"/>
            <a:ext cx="718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하드웨어 회로도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616" y="998831"/>
            <a:ext cx="1497476" cy="15121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08153"/>
            <a:ext cx="4398961" cy="30401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3" y="3829988"/>
            <a:ext cx="1454459" cy="14544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84" y="1454853"/>
            <a:ext cx="4620937" cy="1485719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flipV="1">
            <a:off x="968529" y="1810722"/>
            <a:ext cx="1731071" cy="413733"/>
          </a:xfrm>
          <a:prstGeom prst="bentConnector3">
            <a:avLst>
              <a:gd name="adj1" fmla="val -3546"/>
            </a:avLst>
          </a:prstGeom>
          <a:ln w="381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/>
          <p:nvPr/>
        </p:nvCxnSpPr>
        <p:spPr>
          <a:xfrm rot="10800000">
            <a:off x="2699600" y="2074844"/>
            <a:ext cx="1800392" cy="1498172"/>
          </a:xfrm>
          <a:prstGeom prst="bentConnector3">
            <a:avLst>
              <a:gd name="adj1" fmla="val -1485"/>
            </a:avLst>
          </a:prstGeom>
          <a:ln w="381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/>
          <p:nvPr/>
        </p:nvCxnSpPr>
        <p:spPr>
          <a:xfrm rot="5400000" flipH="1" flipV="1">
            <a:off x="3480903" y="3994087"/>
            <a:ext cx="3682827" cy="137968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/>
          <p:nvPr/>
        </p:nvCxnSpPr>
        <p:spPr>
          <a:xfrm rot="5400000" flipH="1" flipV="1">
            <a:off x="3530189" y="4058693"/>
            <a:ext cx="3716734" cy="1247209"/>
          </a:xfrm>
          <a:prstGeom prst="bentConnector3">
            <a:avLst>
              <a:gd name="adj1" fmla="val 104597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 flipV="1">
            <a:off x="2462577" y="2544270"/>
            <a:ext cx="19922" cy="264125"/>
          </a:xfrm>
          <a:prstGeom prst="straightConnector1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/>
          <p:nvPr/>
        </p:nvCxnSpPr>
        <p:spPr>
          <a:xfrm rot="10800000">
            <a:off x="1117731" y="2213781"/>
            <a:ext cx="1352905" cy="133424"/>
          </a:xfrm>
          <a:prstGeom prst="bentConnector3">
            <a:avLst>
              <a:gd name="adj1" fmla="val 1855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/>
          <p:nvPr/>
        </p:nvCxnSpPr>
        <p:spPr>
          <a:xfrm rot="16200000" flipH="1">
            <a:off x="1862568" y="2741642"/>
            <a:ext cx="298246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/>
          <p:nvPr/>
        </p:nvCxnSpPr>
        <p:spPr>
          <a:xfrm rot="10800000">
            <a:off x="990129" y="2035800"/>
            <a:ext cx="1067633" cy="33679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/>
          <p:nvPr/>
        </p:nvCxnSpPr>
        <p:spPr>
          <a:xfrm rot="5400000">
            <a:off x="874719" y="2127270"/>
            <a:ext cx="194370" cy="1"/>
          </a:xfrm>
          <a:prstGeom prst="bentConnector3">
            <a:avLst>
              <a:gd name="adj1" fmla="val 56446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794224" y="3471255"/>
            <a:ext cx="0" cy="4618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/>
          <p:nvPr/>
        </p:nvCxnSpPr>
        <p:spPr>
          <a:xfrm>
            <a:off x="5288766" y="2890766"/>
            <a:ext cx="3027650" cy="320156"/>
          </a:xfrm>
          <a:prstGeom prst="bentConnector3">
            <a:avLst>
              <a:gd name="adj1" fmla="val -60"/>
            </a:avLst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8316416" y="2436937"/>
            <a:ext cx="0" cy="773985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/>
          <p:nvPr/>
        </p:nvCxnSpPr>
        <p:spPr>
          <a:xfrm rot="5400000" flipH="1" flipV="1">
            <a:off x="5000462" y="2838690"/>
            <a:ext cx="3974707" cy="3354216"/>
          </a:xfrm>
          <a:prstGeom prst="bentConnector3">
            <a:avLst>
              <a:gd name="adj1" fmla="val -6096"/>
            </a:avLst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83"/>
          <p:cNvCxnSpPr/>
          <p:nvPr/>
        </p:nvCxnSpPr>
        <p:spPr>
          <a:xfrm rot="5400000" flipH="1" flipV="1">
            <a:off x="4669966" y="2723541"/>
            <a:ext cx="4014345" cy="3586638"/>
          </a:xfrm>
          <a:prstGeom prst="bentConnector3">
            <a:avLst>
              <a:gd name="adj1" fmla="val -3045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그림 9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108" y="488204"/>
            <a:ext cx="1104762" cy="628571"/>
          </a:xfrm>
          <a:prstGeom prst="rect">
            <a:avLst/>
          </a:prstGeom>
        </p:spPr>
      </p:pic>
      <p:cxnSp>
        <p:nvCxnSpPr>
          <p:cNvPr id="101" name="꺾인 연결선 100"/>
          <p:cNvCxnSpPr/>
          <p:nvPr/>
        </p:nvCxnSpPr>
        <p:spPr>
          <a:xfrm rot="5400000" flipH="1" flipV="1">
            <a:off x="4653653" y="980952"/>
            <a:ext cx="2271887" cy="1368118"/>
          </a:xfrm>
          <a:prstGeom prst="bentConnector3">
            <a:avLst>
              <a:gd name="adj1" fmla="val 117816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/>
          <p:nvPr/>
        </p:nvCxnSpPr>
        <p:spPr>
          <a:xfrm rot="5400000" flipH="1" flipV="1">
            <a:off x="4620268" y="1906513"/>
            <a:ext cx="3010684" cy="434288"/>
          </a:xfrm>
          <a:prstGeom prst="bentConnector3">
            <a:avLst>
              <a:gd name="adj1" fmla="val 111160"/>
            </a:avLst>
          </a:prstGeom>
          <a:ln w="38100">
            <a:solidFill>
              <a:srgbClr val="CCF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/>
          <p:nvPr/>
        </p:nvCxnSpPr>
        <p:spPr>
          <a:xfrm rot="5400000" flipH="1" flipV="1">
            <a:off x="4969899" y="2152629"/>
            <a:ext cx="2678120" cy="370525"/>
          </a:xfrm>
          <a:prstGeom prst="bentConnector3">
            <a:avLst>
              <a:gd name="adj1" fmla="val 890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 128"/>
          <p:cNvCxnSpPr/>
          <p:nvPr/>
        </p:nvCxnSpPr>
        <p:spPr>
          <a:xfrm rot="16200000" flipV="1">
            <a:off x="1959910" y="3997491"/>
            <a:ext cx="4407622" cy="562327"/>
          </a:xfrm>
          <a:prstGeom prst="bentConnector3">
            <a:avLst>
              <a:gd name="adj1" fmla="val -5133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/>
          <p:nvPr/>
        </p:nvCxnSpPr>
        <p:spPr>
          <a:xfrm flipV="1">
            <a:off x="3882557" y="989295"/>
            <a:ext cx="2460197" cy="967770"/>
          </a:xfrm>
          <a:prstGeom prst="bentConnector3">
            <a:avLst>
              <a:gd name="adj1" fmla="val 33707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꺾인 연결선 138"/>
          <p:cNvCxnSpPr/>
          <p:nvPr/>
        </p:nvCxnSpPr>
        <p:spPr>
          <a:xfrm flipV="1">
            <a:off x="3870925" y="729915"/>
            <a:ext cx="2401324" cy="1079671"/>
          </a:xfrm>
          <a:prstGeom prst="bentConnector3">
            <a:avLst>
              <a:gd name="adj1" fmla="val 445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3" y="5426585"/>
            <a:ext cx="1348505" cy="1348505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 flipH="1">
            <a:off x="1403648" y="6112603"/>
            <a:ext cx="8060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99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en-US" altLang="ko-KR" sz="2000" dirty="0">
                <a:solidFill>
                  <a:srgbClr val="4B0D0D"/>
                </a:solidFill>
              </a:rPr>
              <a:t>6</a:t>
            </a:r>
            <a:r>
              <a:rPr lang="en-US" altLang="ko-KR" sz="2000" dirty="0" smtClean="0">
                <a:solidFill>
                  <a:srgbClr val="4B0D0D"/>
                </a:solidFill>
              </a:rPr>
              <a:t>, 개발 환경 및 </a:t>
            </a:r>
            <a:r>
              <a:rPr lang="en-US" altLang="ko-KR" sz="2000" dirty="0" err="1" smtClean="0">
                <a:solidFill>
                  <a:srgbClr val="4B0D0D"/>
                </a:solidFill>
              </a:rPr>
              <a:t>개발</a:t>
            </a:r>
            <a:r>
              <a:rPr lang="en-US" altLang="ko-KR" sz="2000" dirty="0" smtClean="0">
                <a:solidFill>
                  <a:srgbClr val="4B0D0D"/>
                </a:solidFill>
              </a:rPr>
              <a:t> </a:t>
            </a:r>
            <a:r>
              <a:rPr lang="en-US" altLang="ko-KR" sz="2000" dirty="0" err="1" smtClean="0">
                <a:solidFill>
                  <a:srgbClr val="4B0D0D"/>
                </a:solidFill>
              </a:rPr>
              <a:t>방법</a:t>
            </a:r>
            <a:r>
              <a:rPr lang="en-US" altLang="ko-KR" sz="2000" dirty="0" smtClean="0">
                <a:solidFill>
                  <a:srgbClr val="4B0D0D"/>
                </a:solidFill>
              </a:rPr>
              <a:t> (1)</a:t>
            </a:r>
            <a:endParaRPr lang="ko-KR" altLang="en-US" sz="2000" dirty="0" smtClean="0">
              <a:solidFill>
                <a:srgbClr val="4B0D0D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000" y="1303900"/>
            <a:ext cx="3312716" cy="2864855"/>
            <a:chOff x="103965" y="958758"/>
            <a:chExt cx="2770189" cy="230819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5" y="958758"/>
              <a:ext cx="2770189" cy="191450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21952" y="2897618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solidFill>
                    <a:prstClr val="black"/>
                  </a:solidFill>
                </a:rPr>
                <a:t>아두이노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우노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9802"/>
              </p:ext>
            </p:extLst>
          </p:nvPr>
        </p:nvGraphicFramePr>
        <p:xfrm>
          <a:off x="3421510" y="969684"/>
          <a:ext cx="5504729" cy="3687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727"/>
                <a:gridCol w="4549002"/>
              </a:tblGrid>
              <a:tr h="235634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1" kern="1200" dirty="0" smtClean="0">
                        <a:solidFill>
                          <a:schemeClr val="lt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맑은 고딕" charset="0"/>
                        </a:rPr>
                        <a:t>아두이노</a:t>
                      </a:r>
                      <a:r>
                        <a:rPr lang="ko-KR" alt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1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맑은 고딕" charset="0"/>
                        </a:rPr>
                        <a:t>우노</a:t>
                      </a:r>
                      <a:endParaRPr lang="ko-KR" altLang="en-US" sz="1100" b="1" kern="1200" dirty="0" smtClean="0">
                        <a:solidFill>
                          <a:schemeClr val="lt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350499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Processor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ATmega328P</a:t>
                      </a:r>
                    </a:p>
                  </a:txBody>
                  <a:tcPr marL="90170" marR="90170" marT="46990" marB="46990"/>
                </a:tc>
              </a:tr>
              <a:tr h="294593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Operating/</a:t>
                      </a: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Input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Voltage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5V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/ 7-12V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957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CPU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Speed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16MHz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36284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Analog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In/out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6/0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36284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Digital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IO/PWM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14/6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7793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EEPROM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1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211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SRAM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2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211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Flash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32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211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USB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Regular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211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UART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1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1651753" y="4509120"/>
            <a:ext cx="1743359" cy="1592290"/>
            <a:chOff x="245769" y="4657383"/>
            <a:chExt cx="1743359" cy="15922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769" y="4657383"/>
              <a:ext cx="1743359" cy="131001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16271" y="5880341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solidFill>
                    <a:prstClr val="black"/>
                  </a:solidFill>
                </a:rPr>
                <a:t>와이파이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모듈</a:t>
              </a:r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23215" y="4509120"/>
            <a:ext cx="1656184" cy="1627895"/>
            <a:chOff x="2988575" y="4806444"/>
            <a:chExt cx="1656184" cy="162789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3369" y="4806444"/>
              <a:ext cx="1258640" cy="125864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988575" y="6065007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prstClr val="black"/>
                  </a:solidFill>
                </a:rPr>
                <a:t>마이크 모듈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070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5"/>
          <p:cNvSpPr txBox="1">
            <a:spLocks/>
          </p:cNvSpPr>
          <p:nvPr/>
        </p:nvSpPr>
        <p:spPr>
          <a:xfrm>
            <a:off x="251520" y="1117628"/>
            <a:ext cx="8477885" cy="9553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85750" indent="-28575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altLang="ko-KR" sz="2800" dirty="0" smtClean="0">
                <a:latin typeface="맑은 고딕" charset="0"/>
                <a:ea typeface="맑은 고딕" charset="0"/>
              </a:rPr>
              <a:t>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졸업작품 </a:t>
            </a:r>
            <a:r>
              <a:rPr lang="en-US" altLang="ko-KR" sz="2800" dirty="0" err="1" smtClean="0">
                <a:latin typeface="맑은 고딕" charset="0"/>
                <a:ea typeface="맑은 고딕" charset="0"/>
              </a:rPr>
              <a:t>GitHub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주소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  <a:p>
            <a:pPr defTabSz="508000"/>
            <a:r>
              <a:rPr lang="en-US" altLang="ko-KR" sz="2800" dirty="0" smtClean="0">
                <a:latin typeface="맑은 고딕" charset="0"/>
                <a:ea typeface="맑은 고딕" charset="0"/>
              </a:rPr>
              <a:t>=&gt;https</a:t>
            </a:r>
            <a:r>
              <a:rPr lang="en-US" altLang="ko-KR" sz="2800" dirty="0">
                <a:latin typeface="맑은 고딕" charset="0"/>
                <a:ea typeface="맑은 고딕" charset="0"/>
              </a:rPr>
              <a:t>://github.com/dkscss/graduation_work.git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251520" y="298336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en-US" altLang="ko-KR" sz="2000" dirty="0">
                <a:solidFill>
                  <a:srgbClr val="4B0D0D"/>
                </a:solidFill>
              </a:rPr>
              <a:t>6</a:t>
            </a:r>
            <a:r>
              <a:rPr lang="en-US" altLang="ko-KR" sz="2000" dirty="0" smtClean="0">
                <a:solidFill>
                  <a:srgbClr val="4B0D0D"/>
                </a:solidFill>
              </a:rPr>
              <a:t>, 개발 환경 및 </a:t>
            </a:r>
            <a:r>
              <a:rPr lang="en-US" altLang="ko-KR" sz="2000" dirty="0" err="1" smtClean="0">
                <a:solidFill>
                  <a:srgbClr val="4B0D0D"/>
                </a:solidFill>
              </a:rPr>
              <a:t>개발</a:t>
            </a:r>
            <a:r>
              <a:rPr lang="en-US" altLang="ko-KR" sz="2000" dirty="0" smtClean="0">
                <a:solidFill>
                  <a:srgbClr val="4B0D0D"/>
                </a:solidFill>
              </a:rPr>
              <a:t> </a:t>
            </a:r>
            <a:r>
              <a:rPr lang="en-US" altLang="ko-KR" sz="2000" dirty="0" err="1" smtClean="0">
                <a:solidFill>
                  <a:srgbClr val="4B0D0D"/>
                </a:solidFill>
              </a:rPr>
              <a:t>방법</a:t>
            </a:r>
            <a:r>
              <a:rPr lang="en-US" altLang="ko-KR" sz="2000" dirty="0" smtClean="0">
                <a:solidFill>
                  <a:srgbClr val="4B0D0D"/>
                </a:solidFill>
              </a:rPr>
              <a:t> (2)</a:t>
            </a:r>
            <a:endParaRPr lang="ko-KR" altLang="en-US" sz="2000" dirty="0" smtClean="0">
              <a:solidFill>
                <a:srgbClr val="4B0D0D"/>
              </a:solidFill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195536" y="2492896"/>
            <a:ext cx="8477885" cy="224805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85750" indent="-28575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altLang="ko-KR" sz="2800" dirty="0" smtClean="0">
                <a:latin typeface="맑은 고딕" charset="0"/>
                <a:ea typeface="맑은 고딕" charset="0"/>
              </a:rPr>
              <a:t> </a:t>
            </a:r>
            <a:r>
              <a:rPr lang="ko-KR" altLang="en-US" sz="2800" dirty="0" err="1" smtClean="0">
                <a:latin typeface="맑은 고딕" charset="0"/>
                <a:ea typeface="맑은 고딕" charset="0"/>
              </a:rPr>
              <a:t>팀원별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 smtClean="0">
                <a:latin typeface="맑은 고딕" charset="0"/>
                <a:ea typeface="맑은 고딕" charset="0"/>
              </a:rPr>
              <a:t>GitHub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 ID</a:t>
            </a:r>
          </a:p>
          <a:p>
            <a:pPr marL="914400" lvl="1" indent="-457200" defTabSz="508000">
              <a:buFont typeface="Wingdings" panose="05000000000000000000" pitchFamily="2" charset="2"/>
              <a:buChar char="Ø"/>
            </a:pPr>
            <a:r>
              <a:rPr lang="ko-KR" altLang="en-US" sz="2800" dirty="0" smtClean="0">
                <a:latin typeface="맑은 고딕" charset="0"/>
                <a:ea typeface="맑은 고딕" charset="0"/>
              </a:rPr>
              <a:t>팀장 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: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신명진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  <a:p>
            <a:pPr marL="1371600" lvl="2" indent="-457200" defTabSz="508000">
              <a:buFont typeface="Wingdings" panose="05000000000000000000" pitchFamily="2" charset="2"/>
              <a:buChar char="ü"/>
            </a:pPr>
            <a:r>
              <a:rPr lang="en-US" altLang="ko-KR" sz="2800" dirty="0" smtClean="0">
                <a:latin typeface="맑은 고딕" charset="0"/>
                <a:ea typeface="맑은 고딕" charset="0"/>
              </a:rPr>
              <a:t>ID : </a:t>
            </a:r>
            <a:r>
              <a:rPr lang="en-US" altLang="ko-KR" sz="2800" dirty="0" err="1" smtClean="0">
                <a:latin typeface="맑은 고딕" charset="0"/>
                <a:ea typeface="맑은 고딕" charset="0"/>
              </a:rPr>
              <a:t>dkscss</a:t>
            </a:r>
            <a:endParaRPr lang="en-US" altLang="ko-KR" sz="2800" dirty="0">
              <a:latin typeface="맑은 고딕" charset="0"/>
              <a:ea typeface="맑은 고딕" charset="0"/>
            </a:endParaRPr>
          </a:p>
          <a:p>
            <a:pPr marL="914400" lvl="1" indent="-457200" defTabSz="508000">
              <a:buFont typeface="Wingdings" panose="05000000000000000000" pitchFamily="2" charset="2"/>
              <a:buChar char="Ø"/>
            </a:pPr>
            <a:r>
              <a:rPr lang="ko-KR" altLang="en-US" sz="2800" dirty="0" smtClean="0">
                <a:latin typeface="맑은 고딕" charset="0"/>
                <a:ea typeface="맑은 고딕" charset="0"/>
              </a:rPr>
              <a:t>팀원 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: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김용균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  <a:p>
            <a:pPr marL="1371600" lvl="2" indent="-457200" defTabSz="508000">
              <a:buFont typeface="Wingdings" panose="05000000000000000000" pitchFamily="2" charset="2"/>
              <a:buChar char="ü"/>
            </a:pPr>
            <a:r>
              <a:rPr lang="en-US" altLang="ko-KR" sz="2800" dirty="0" smtClean="0">
                <a:latin typeface="맑은 고딕" charset="0"/>
                <a:ea typeface="맑은 고딕" charset="0"/>
              </a:rPr>
              <a:t>ID : </a:t>
            </a:r>
            <a:r>
              <a:rPr lang="en-US" altLang="ko-KR" sz="2800" dirty="0" err="1" smtClean="0">
                <a:latin typeface="맑은 고딕" charset="0"/>
                <a:ea typeface="맑은 고딕" charset="0"/>
              </a:rPr>
              <a:t>kimyonggyun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20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en-US" altLang="ko-KR" sz="2000" dirty="0">
                <a:solidFill>
                  <a:srgbClr val="4B0D0D"/>
                </a:solidFill>
              </a:rPr>
              <a:t>6</a:t>
            </a:r>
            <a:r>
              <a:rPr lang="en-US" altLang="ko-KR" sz="2000" dirty="0" smtClean="0">
                <a:solidFill>
                  <a:srgbClr val="4B0D0D"/>
                </a:solidFill>
              </a:rPr>
              <a:t>, 개발 환경 및 </a:t>
            </a:r>
            <a:r>
              <a:rPr lang="en-US" altLang="ko-KR" sz="2000" dirty="0" err="1" smtClean="0">
                <a:solidFill>
                  <a:srgbClr val="4B0D0D"/>
                </a:solidFill>
              </a:rPr>
              <a:t>개발</a:t>
            </a:r>
            <a:r>
              <a:rPr lang="en-US" altLang="ko-KR" sz="2000" dirty="0" smtClean="0">
                <a:solidFill>
                  <a:srgbClr val="4B0D0D"/>
                </a:solidFill>
              </a:rPr>
              <a:t> </a:t>
            </a:r>
            <a:r>
              <a:rPr lang="en-US" altLang="ko-KR" sz="2000" dirty="0" err="1" smtClean="0">
                <a:solidFill>
                  <a:srgbClr val="4B0D0D"/>
                </a:solidFill>
              </a:rPr>
              <a:t>방법</a:t>
            </a:r>
            <a:r>
              <a:rPr lang="en-US" altLang="ko-KR" sz="2000" dirty="0" smtClean="0">
                <a:solidFill>
                  <a:srgbClr val="4B0D0D"/>
                </a:solidFill>
              </a:rPr>
              <a:t> (3)</a:t>
            </a:r>
            <a:endParaRPr lang="ko-KR" altLang="en-US" sz="2000" dirty="0" smtClean="0">
              <a:solidFill>
                <a:srgbClr val="4B0D0D"/>
              </a:solidFill>
            </a:endParaRPr>
          </a:p>
        </p:txBody>
      </p:sp>
      <p:sp>
        <p:nvSpPr>
          <p:cNvPr id="15" name="텍스트 상자 6"/>
          <p:cNvSpPr txBox="1">
            <a:spLocks/>
          </p:cNvSpPr>
          <p:nvPr/>
        </p:nvSpPr>
        <p:spPr>
          <a:xfrm>
            <a:off x="4344479" y="2404714"/>
            <a:ext cx="4459288" cy="89383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8000"/>
            <a:r>
              <a:rPr lang="ko-KR" altLang="en-US" sz="2000" b="1" dirty="0" err="1" smtClean="0">
                <a:solidFill>
                  <a:prstClr val="black"/>
                </a:solidFill>
              </a:rPr>
              <a:t>안드로이드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 스튜디오</a:t>
            </a:r>
          </a:p>
          <a:p>
            <a:pPr algn="ctr" defTabSz="508000"/>
            <a:r>
              <a:rPr lang="ko-KR" altLang="en-US" sz="1600" dirty="0" smtClean="0">
                <a:solidFill>
                  <a:prstClr val="black"/>
                </a:solidFill>
              </a:rPr>
              <a:t>자동분사 시간을 설정하거나 모기인식 시간을 확인할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스마트폰</a:t>
            </a:r>
            <a:r>
              <a:rPr lang="ko-KR" altLang="en-US" sz="1600" dirty="0" smtClean="0">
                <a:solidFill>
                  <a:prstClr val="black"/>
                </a:solidFill>
              </a:rPr>
              <a:t> 애플리케이션 제작 프로그램</a:t>
            </a:r>
            <a:endParaRPr lang="en-US" altLang="ko-KR" sz="1600" dirty="0" smtClean="0">
              <a:solidFill>
                <a:prstClr val="black"/>
              </a:solidFill>
            </a:endParaRPr>
          </a:p>
        </p:txBody>
      </p:sp>
      <p:sp>
        <p:nvSpPr>
          <p:cNvPr id="16" name="텍스트 상자 6"/>
          <p:cNvSpPr txBox="1">
            <a:spLocks/>
          </p:cNvSpPr>
          <p:nvPr/>
        </p:nvSpPr>
        <p:spPr>
          <a:xfrm>
            <a:off x="346388" y="5166182"/>
            <a:ext cx="3838524" cy="89383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8000"/>
            <a:r>
              <a:rPr lang="ko-KR" altLang="en-US" sz="2000" b="1" dirty="0" smtClean="0">
                <a:solidFill>
                  <a:prstClr val="black"/>
                </a:solidFill>
              </a:rPr>
              <a:t>아파치 </a:t>
            </a:r>
            <a:r>
              <a:rPr lang="ko-KR" altLang="en-US" sz="2000" b="1" dirty="0" err="1" smtClean="0">
                <a:solidFill>
                  <a:prstClr val="black"/>
                </a:solidFill>
              </a:rPr>
              <a:t>톰캣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algn="ctr" defTabSz="508000"/>
            <a:r>
              <a:rPr lang="ko-KR" altLang="en-US" sz="1600" dirty="0" err="1" smtClean="0">
                <a:solidFill>
                  <a:prstClr val="black"/>
                </a:solidFill>
              </a:rPr>
              <a:t>아두이노와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안드로이드</a:t>
            </a:r>
            <a:r>
              <a:rPr lang="ko-KR" altLang="en-US" sz="1600" dirty="0" smtClean="0">
                <a:solidFill>
                  <a:prstClr val="black"/>
                </a:solidFill>
              </a:rPr>
              <a:t> 스튜디오가 </a:t>
            </a:r>
            <a:r>
              <a:rPr lang="en-US" altLang="ko-KR" sz="1600" dirty="0" smtClean="0">
                <a:solidFill>
                  <a:prstClr val="black"/>
                </a:solidFill>
              </a:rPr>
              <a:t>MySQL</a:t>
            </a:r>
            <a:r>
              <a:rPr lang="ko-KR" altLang="en-US" sz="1600" dirty="0" smtClean="0">
                <a:solidFill>
                  <a:prstClr val="black"/>
                </a:solidFill>
              </a:rPr>
              <a:t>의 정보에 접근하도록 하는 서버 </a:t>
            </a:r>
            <a:endParaRPr lang="en-US" altLang="ko-KR" sz="1600" dirty="0" smtClean="0">
              <a:solidFill>
                <a:prstClr val="black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224059"/>
            <a:ext cx="2492269" cy="10954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304" y="3698206"/>
            <a:ext cx="1407053" cy="1400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02" y="918607"/>
            <a:ext cx="1467055" cy="148610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942451"/>
            <a:ext cx="2564087" cy="11412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텍스트 상자 6"/>
          <p:cNvSpPr txBox="1">
            <a:spLocks/>
          </p:cNvSpPr>
          <p:nvPr/>
        </p:nvSpPr>
        <p:spPr>
          <a:xfrm>
            <a:off x="4449982" y="5176079"/>
            <a:ext cx="4176464" cy="6476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8000"/>
            <a:r>
              <a:rPr lang="en-US" altLang="ko-KR" sz="2000" b="1" dirty="0" smtClean="0">
                <a:solidFill>
                  <a:prstClr val="black"/>
                </a:solidFill>
              </a:rPr>
              <a:t>MySQL</a:t>
            </a:r>
          </a:p>
          <a:p>
            <a:pPr algn="ctr" defTabSz="508000"/>
            <a:r>
              <a:rPr lang="ko-KR" altLang="en-US" sz="1600" dirty="0" smtClean="0">
                <a:solidFill>
                  <a:prstClr val="black"/>
                </a:solidFill>
              </a:rPr>
              <a:t>모기를 인식한 시간을 저장할 데이터베이스</a:t>
            </a:r>
            <a:endParaRPr lang="en-US" altLang="ko-KR" sz="1600" dirty="0" smtClean="0">
              <a:solidFill>
                <a:prstClr val="black"/>
              </a:solidFill>
            </a:endParaRPr>
          </a:p>
        </p:txBody>
      </p:sp>
      <p:sp>
        <p:nvSpPr>
          <p:cNvPr id="25" name="텍스트 상자 6"/>
          <p:cNvSpPr txBox="1">
            <a:spLocks/>
          </p:cNvSpPr>
          <p:nvPr/>
        </p:nvSpPr>
        <p:spPr>
          <a:xfrm>
            <a:off x="-31506" y="2400271"/>
            <a:ext cx="4594313" cy="114005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8000"/>
            <a:r>
              <a:rPr lang="ko-KR" altLang="en-US" sz="2000" b="1" dirty="0" err="1" smtClean="0">
                <a:solidFill>
                  <a:prstClr val="black"/>
                </a:solidFill>
              </a:rPr>
              <a:t>아두이노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 통합 개발 환경</a:t>
            </a:r>
            <a:endParaRPr lang="en-US" altLang="ko-KR" sz="2000" b="1" dirty="0" smtClean="0">
              <a:solidFill>
                <a:prstClr val="black"/>
              </a:solidFill>
            </a:endParaRPr>
          </a:p>
          <a:p>
            <a:pPr algn="ctr" defTabSz="508000"/>
            <a:r>
              <a:rPr lang="ko-KR" altLang="en-US" sz="1600" dirty="0" smtClean="0">
                <a:solidFill>
                  <a:prstClr val="black"/>
                </a:solidFill>
              </a:rPr>
              <a:t>마이크 모듈에서 전달받은 정보를 토대로 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algn="ctr" defTabSz="508000"/>
            <a:r>
              <a:rPr lang="ko-KR" altLang="en-US" sz="1600" dirty="0" smtClean="0">
                <a:solidFill>
                  <a:prstClr val="black"/>
                </a:solidFill>
              </a:rPr>
              <a:t>모기의 존재유무를 파악하는 등의 기능을 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algn="ctr" defTabSz="508000"/>
            <a:r>
              <a:rPr lang="ko-KR" altLang="en-US" sz="1600" dirty="0" smtClean="0">
                <a:solidFill>
                  <a:prstClr val="black"/>
                </a:solidFill>
              </a:rPr>
              <a:t>구현하는 프로그램</a:t>
            </a:r>
            <a:endParaRPr lang="en-US" altLang="ko-KR" sz="16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31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2000" dirty="0">
                <a:solidFill>
                  <a:srgbClr val="4B0D0D"/>
                </a:solidFill>
              </a:rPr>
              <a:t>6</a:t>
            </a:r>
            <a:r>
              <a:rPr lang="en-US" altLang="ko-KR" sz="2000" dirty="0" smtClean="0">
                <a:solidFill>
                  <a:srgbClr val="4B0D0D"/>
                </a:solidFill>
              </a:rPr>
              <a:t>, 개발 환경 및 </a:t>
            </a:r>
            <a:r>
              <a:rPr lang="en-US" altLang="ko-KR" sz="2000" dirty="0" err="1" smtClean="0">
                <a:solidFill>
                  <a:srgbClr val="4B0D0D"/>
                </a:solidFill>
              </a:rPr>
              <a:t>개발</a:t>
            </a:r>
            <a:r>
              <a:rPr lang="en-US" altLang="ko-KR" sz="2000" dirty="0" smtClean="0">
                <a:solidFill>
                  <a:srgbClr val="4B0D0D"/>
                </a:solidFill>
              </a:rPr>
              <a:t> </a:t>
            </a:r>
            <a:r>
              <a:rPr lang="en-US" altLang="ko-KR" sz="2000" dirty="0" err="1" smtClean="0">
                <a:solidFill>
                  <a:srgbClr val="4B0D0D"/>
                </a:solidFill>
              </a:rPr>
              <a:t>방법</a:t>
            </a:r>
            <a:r>
              <a:rPr lang="en-US" altLang="ko-KR" sz="2000" dirty="0" smtClean="0">
                <a:solidFill>
                  <a:srgbClr val="4B0D0D"/>
                </a:solidFill>
              </a:rPr>
              <a:t> (4)</a:t>
            </a:r>
            <a:endParaRPr lang="ko-KR" altLang="en-US" sz="2000" dirty="0" smtClean="0">
              <a:solidFill>
                <a:srgbClr val="4B0D0D"/>
              </a:solidFill>
            </a:endParaRPr>
          </a:p>
        </p:txBody>
      </p:sp>
      <p:sp>
        <p:nvSpPr>
          <p:cNvPr id="9" name="텍스트 상자 5"/>
          <p:cNvSpPr txBox="1">
            <a:spLocks/>
          </p:cNvSpPr>
          <p:nvPr/>
        </p:nvSpPr>
        <p:spPr>
          <a:xfrm>
            <a:off x="680194" y="980728"/>
            <a:ext cx="5596890" cy="20633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/>
            <a:r>
              <a:rPr lang="en-US" altLang="ko-KR" sz="1600" dirty="0" smtClean="0">
                <a:solidFill>
                  <a:prstClr val="black"/>
                </a:solidFill>
              </a:rPr>
              <a:t>H/W 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ko-KR" altLang="en-US" sz="1600" dirty="0" err="1" smtClean="0">
                <a:solidFill>
                  <a:prstClr val="black"/>
                </a:solidFill>
              </a:rPr>
              <a:t>아두이노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우노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defTabSz="508000"/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	</a:t>
            </a:r>
            <a:r>
              <a:rPr lang="ko-KR" altLang="en-US" sz="1600" dirty="0" smtClean="0">
                <a:solidFill>
                  <a:prstClr val="black"/>
                </a:solidFill>
              </a:rPr>
              <a:t>마이크 모듈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defTabSz="508000"/>
            <a:r>
              <a:rPr lang="en-US" altLang="ko-KR" sz="1600" dirty="0" smtClean="0">
                <a:solidFill>
                  <a:prstClr val="black"/>
                </a:solidFill>
              </a:rPr>
              <a:t>	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와이파이</a:t>
            </a:r>
            <a:r>
              <a:rPr lang="ko-KR" altLang="en-US" sz="1600" dirty="0" smtClean="0">
                <a:solidFill>
                  <a:prstClr val="black"/>
                </a:solidFill>
              </a:rPr>
              <a:t> 모듈</a:t>
            </a:r>
            <a:r>
              <a:rPr lang="en-US" altLang="ko-KR" sz="1600" dirty="0" smtClean="0">
                <a:solidFill>
                  <a:prstClr val="black"/>
                </a:solidFill>
              </a:rPr>
              <a:t>(ESP8266)</a:t>
            </a:r>
          </a:p>
          <a:p>
            <a:pPr defTabSz="508000"/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ko-KR" altLang="en-US" sz="1600" dirty="0" smtClean="0">
                <a:solidFill>
                  <a:prstClr val="black"/>
                </a:solidFill>
              </a:rPr>
              <a:t>노트북   </a:t>
            </a:r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- </a:t>
            </a:r>
            <a:r>
              <a:rPr lang="ko-KR" altLang="en-US" sz="1600" dirty="0" smtClean="0">
                <a:solidFill>
                  <a:prstClr val="black"/>
                </a:solidFill>
              </a:rPr>
              <a:t>운영체제 </a:t>
            </a:r>
            <a:r>
              <a:rPr lang="en-US" altLang="ko-KR" sz="1600" dirty="0" smtClean="0">
                <a:solidFill>
                  <a:prstClr val="black"/>
                </a:solidFill>
              </a:rPr>
              <a:t>: Window 7 64bit</a:t>
            </a:r>
          </a:p>
          <a:p>
            <a:pPr marL="285750" indent="-285750" defTabSz="508000">
              <a:buFontTx/>
              <a:buChar char="-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ko-KR" altLang="en-US" sz="1600" dirty="0" err="1" smtClean="0">
                <a:solidFill>
                  <a:prstClr val="black"/>
                </a:solidFill>
              </a:rPr>
              <a:t>스마트폰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- </a:t>
            </a:r>
            <a:r>
              <a:rPr lang="ko-KR" altLang="en-US" sz="1600" dirty="0" smtClean="0">
                <a:solidFill>
                  <a:prstClr val="black"/>
                </a:solidFill>
              </a:rPr>
              <a:t>삼성 갤럭시</a:t>
            </a:r>
            <a:r>
              <a:rPr lang="en-US" altLang="ko-KR" sz="1600" dirty="0" smtClean="0">
                <a:solidFill>
                  <a:prstClr val="black"/>
                </a:solidFill>
              </a:rPr>
              <a:t>S4 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10" name="텍스트 상자 5"/>
          <p:cNvSpPr txBox="1">
            <a:spLocks/>
          </p:cNvSpPr>
          <p:nvPr/>
        </p:nvSpPr>
        <p:spPr>
          <a:xfrm>
            <a:off x="680194" y="3861048"/>
            <a:ext cx="5836022" cy="230960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/>
            <a:r>
              <a:rPr lang="en-US" altLang="ko-KR" sz="1600" dirty="0" smtClean="0">
                <a:solidFill>
                  <a:prstClr val="black"/>
                </a:solidFill>
              </a:rPr>
              <a:t>S/W</a:t>
            </a:r>
          </a:p>
          <a:p>
            <a:pPr marL="285750" indent="-285750" defTabSz="508000">
              <a:buFontTx/>
              <a:buChar char="-"/>
            </a:pPr>
            <a:r>
              <a:rPr lang="ko-KR" altLang="en-US" sz="1600" dirty="0" err="1" smtClean="0">
                <a:solidFill>
                  <a:prstClr val="black"/>
                </a:solidFill>
              </a:rPr>
              <a:t>아두이노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1.8.0</a:t>
            </a:r>
          </a:p>
          <a:p>
            <a:pPr marL="285750" indent="-285750" defTabSz="508000">
              <a:buFontTx/>
              <a:buChar char="-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ko-KR" altLang="en-US" sz="1600" dirty="0" err="1" smtClean="0">
                <a:solidFill>
                  <a:prstClr val="black"/>
                </a:solidFill>
              </a:rPr>
              <a:t>안드로이드</a:t>
            </a:r>
            <a:r>
              <a:rPr lang="ko-KR" altLang="en-US" sz="1600" dirty="0" smtClean="0">
                <a:solidFill>
                  <a:prstClr val="black"/>
                </a:solidFill>
              </a:rPr>
              <a:t> 스튜디오를 이용해 </a:t>
            </a:r>
            <a:r>
              <a:rPr lang="en-US" altLang="ko-KR" sz="1600" dirty="0" smtClean="0">
                <a:solidFill>
                  <a:prstClr val="black"/>
                </a:solidFill>
              </a:rPr>
              <a:t>Android app </a:t>
            </a:r>
            <a:r>
              <a:rPr lang="ko-KR" altLang="en-US" sz="1600" dirty="0" smtClean="0">
                <a:solidFill>
                  <a:prstClr val="black"/>
                </a:solidFill>
              </a:rPr>
              <a:t>구현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ko-KR" altLang="en-US" sz="1600" dirty="0" smtClean="0">
                <a:solidFill>
                  <a:prstClr val="black"/>
                </a:solidFill>
              </a:rPr>
              <a:t>아파치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톰캣을</a:t>
            </a:r>
            <a:r>
              <a:rPr lang="ko-KR" altLang="en-US" sz="1600" dirty="0" smtClean="0">
                <a:solidFill>
                  <a:prstClr val="black"/>
                </a:solidFill>
              </a:rPr>
              <a:t> 이용해 서버구축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en-US" altLang="ko-KR" sz="1600" dirty="0" smtClean="0">
                <a:solidFill>
                  <a:prstClr val="black"/>
                </a:solidFill>
              </a:rPr>
              <a:t>MySQL</a:t>
            </a:r>
            <a:r>
              <a:rPr lang="ko-KR" altLang="en-US" sz="1600" dirty="0" smtClean="0">
                <a:solidFill>
                  <a:prstClr val="black"/>
                </a:solidFill>
              </a:rPr>
              <a:t>을 이용해 </a:t>
            </a:r>
            <a:r>
              <a:rPr lang="en-US" altLang="ko-KR" sz="1600" dirty="0" smtClean="0">
                <a:solidFill>
                  <a:prstClr val="black"/>
                </a:solidFill>
              </a:rPr>
              <a:t>DB</a:t>
            </a:r>
            <a:r>
              <a:rPr lang="ko-KR" altLang="en-US" sz="1600" dirty="0" smtClean="0">
                <a:solidFill>
                  <a:prstClr val="black"/>
                </a:solidFill>
              </a:rPr>
              <a:t>구축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endParaRPr lang="ko-KR" altLang="en-US" sz="16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9652"/>
              </p:ext>
            </p:extLst>
          </p:nvPr>
        </p:nvGraphicFramePr>
        <p:xfrm>
          <a:off x="4283968" y="2708920"/>
          <a:ext cx="446449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122"/>
                <a:gridCol w="3689373"/>
              </a:tblGrid>
              <a:tr h="197542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1" kern="1200" dirty="0" smtClean="0">
                        <a:solidFill>
                          <a:schemeClr val="lt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맑은 고딕" charset="0"/>
                        </a:rPr>
                        <a:t>내용</a:t>
                      </a:r>
                      <a:endParaRPr lang="ko-KR" altLang="en-US" sz="1100" b="1" kern="1200" dirty="0" smtClean="0">
                        <a:solidFill>
                          <a:schemeClr val="lt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1975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CPU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2.3GHz 쿼드코어 (스냅드래곤 800MSM8974)</a:t>
                      </a:r>
                    </a:p>
                  </a:txBody>
                  <a:tcPr marL="90170" marR="90170" marT="46990" marB="46990"/>
                </a:tc>
              </a:tr>
              <a:tr h="1975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Memory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LPDDR3 2GB RAM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1975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Graphic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Adreno 330@450MHz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1975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OS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Android 4.2 젤리빈 - 4.4 킷캣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32412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네트워크 환경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80" b="0" kern="1200" dirty="0" smtClean="0">
                          <a:solidFill>
                            <a:srgbClr val="373A3C"/>
                          </a:solidFill>
                          <a:latin typeface="+mn-lt"/>
                          <a:ea typeface="맑은 고딕" charset="0"/>
                        </a:rPr>
                        <a:t>LTE Advanced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56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2000" dirty="0" smtClean="0">
                <a:solidFill>
                  <a:srgbClr val="4B0D0D"/>
                </a:solidFill>
              </a:rPr>
              <a:t>7, </a:t>
            </a:r>
            <a:r>
              <a:rPr lang="ko-KR" altLang="en-US" sz="2000" dirty="0" smtClean="0">
                <a:solidFill>
                  <a:srgbClr val="4B0D0D"/>
                </a:solidFill>
              </a:rPr>
              <a:t>데모 환경 설계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6508" y="3368776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모기를 구할 방법이 없다면 인터넷에서 모기가 나는 소리를 구한다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6508" y="1385174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스마트폰에</a:t>
            </a:r>
            <a:r>
              <a:rPr lang="ko-KR" altLang="en-US" dirty="0" smtClean="0"/>
              <a:t> 직접 </a:t>
            </a:r>
            <a:r>
              <a:rPr lang="ko-KR" altLang="en-US" dirty="0" err="1" smtClean="0"/>
              <a:t>어플을</a:t>
            </a:r>
            <a:r>
              <a:rPr lang="ko-KR" altLang="en-US" dirty="0" smtClean="0"/>
              <a:t> 설치하여 기능설정을 테스트</a:t>
            </a:r>
            <a:endParaRPr lang="en-US" altLang="ko-KR" dirty="0" smtClean="0"/>
          </a:p>
          <a:p>
            <a:r>
              <a:rPr lang="ko-KR" altLang="en-US" dirty="0" smtClean="0"/>
              <a:t>서버와 데이터베이스는 노트북을 이용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6508" y="243829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아두이노의</a:t>
            </a:r>
            <a:r>
              <a:rPr lang="ko-KR" altLang="en-US" dirty="0" smtClean="0"/>
              <a:t> 마이크모듈에 </a:t>
            </a:r>
            <a:r>
              <a:rPr lang="ko-KR" altLang="en-US" dirty="0" err="1" smtClean="0"/>
              <a:t>모기소리를</a:t>
            </a:r>
            <a:r>
              <a:rPr lang="ko-KR" altLang="en-US" dirty="0" smtClean="0"/>
              <a:t> 들려주고 분사기의 작동여부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26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8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업무 분담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830646"/>
              </p:ext>
            </p:extLst>
          </p:nvPr>
        </p:nvGraphicFramePr>
        <p:xfrm>
          <a:off x="971600" y="1124744"/>
          <a:ext cx="6984776" cy="36374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4362"/>
                <a:gridCol w="2784070"/>
                <a:gridCol w="3096344"/>
              </a:tblGrid>
              <a:tr h="39194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1" kern="1200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신명진</a:t>
                      </a:r>
                      <a:endParaRPr lang="ko-KR" altLang="en-US" sz="1400" b="1" kern="1200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김용균</a:t>
                      </a:r>
                      <a:endParaRPr lang="ko-KR" altLang="en-US" sz="1400" b="1" kern="1200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160083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자료수집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아두이노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조사</a:t>
                      </a:r>
                    </a:p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마이크볼륨 주파수 식별 조사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en-US" altLang="ko-KR" sz="1400" b="0" kern="1200" baseline="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DB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조사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254000" marR="0" indent="-25400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"/>
                        <a:tabLst/>
                        <a:defRPr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아두이노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조사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marR="0" indent="-25400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"/>
                        <a:tabLst/>
                        <a:defRPr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모기퇴치제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분사기 조사</a:t>
                      </a:r>
                    </a:p>
                  </a:txBody>
                  <a:tcPr marL="90170" marR="90170" marT="46990" marB="46990"/>
                </a:tc>
              </a:tr>
              <a:tr h="52451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설계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통합 시스템 설계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통합 시스템 설계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Wingdings" charset="0"/>
                        <a:ea typeface="Wingdings" charset="0"/>
                      </a:endParaRPr>
                    </a:p>
                  </a:txBody>
                  <a:tcPr marL="90170" marR="90170" marT="46990" marB="46990"/>
                </a:tc>
              </a:tr>
              <a:tr h="58610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구현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아두이노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우노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구현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서버</a:t>
                      </a: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, DB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구현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0" indent="-25400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"/>
                        <a:tabLst/>
                        <a:defRPr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아두이노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우노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구현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marR="0" indent="-25400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"/>
                        <a:tabLst/>
                        <a:defRPr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스마트폰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어플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구현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53403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테스트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gridSpan="2">
                  <a:txBody>
                    <a:bodyPr/>
                    <a:lstStyle/>
                    <a:p>
                      <a:pPr marL="254000" indent="-25400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통합테스트/유지보수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9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종합설계 수행일정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059549"/>
              </p:ext>
            </p:extLst>
          </p:nvPr>
        </p:nvGraphicFramePr>
        <p:xfrm>
          <a:off x="438150" y="967740"/>
          <a:ext cx="8255000" cy="531700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328545"/>
                <a:gridCol w="645795"/>
                <a:gridCol w="646430"/>
                <a:gridCol w="647065"/>
                <a:gridCol w="647065"/>
                <a:gridCol w="647700"/>
                <a:gridCol w="647700"/>
                <a:gridCol w="1022350"/>
                <a:gridCol w="1022350"/>
              </a:tblGrid>
              <a:tr h="304165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1" kern="1200" dirty="0" smtClean="0">
                          <a:solidFill>
                            <a:srgbClr val="000000"/>
                          </a:solidFill>
                          <a:latin typeface="+mn-lt"/>
                          <a:ea typeface="굴림" charset="0"/>
                        </a:rPr>
                        <a:t>추진사항</a:t>
                      </a:r>
                      <a:endParaRPr lang="ko-KR" altLang="en-US" sz="1000" b="1" kern="1200" dirty="0" smtClean="0">
                        <a:solidFill>
                          <a:srgbClr val="000000"/>
                        </a:solidFill>
                        <a:latin typeface="+mn-lt"/>
                        <a:ea typeface="굴림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12월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1월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2월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3월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4월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5월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6월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7-9월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12879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사전조사 및 제안서 발표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73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96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자료수집 및 스터디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설계 발표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시스템 구현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프로토타입 완성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통합 테스트 및 보완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최종보고서 발표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2000" dirty="0" smtClean="0">
                <a:solidFill>
                  <a:srgbClr val="4B0D0D"/>
                </a:solidFill>
              </a:rPr>
              <a:t>10, 필요기술 및 참고문헌</a:t>
            </a:r>
            <a:endParaRPr lang="ko-KR" altLang="en-US" sz="2000" dirty="0" smtClean="0">
              <a:solidFill>
                <a:srgbClr val="4B0D0D"/>
              </a:solidFill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465454" y="1052736"/>
            <a:ext cx="8477885" cy="369460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342900" indent="-342900" defTabSz="508000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solidFill>
                  <a:prstClr val="black"/>
                </a:solidFill>
              </a:rPr>
              <a:t>고속 </a:t>
            </a:r>
            <a:r>
              <a:rPr lang="ko-KR" altLang="en-US" sz="2000" dirty="0" err="1" smtClean="0">
                <a:solidFill>
                  <a:prstClr val="black"/>
                </a:solidFill>
              </a:rPr>
              <a:t>푸리에</a:t>
            </a:r>
            <a:r>
              <a:rPr lang="ko-KR" altLang="en-US" sz="2000" dirty="0" smtClean="0">
                <a:solidFill>
                  <a:prstClr val="black"/>
                </a:solidFill>
              </a:rPr>
              <a:t> 변환</a:t>
            </a:r>
            <a:r>
              <a:rPr lang="en-US" altLang="ko-KR" sz="2000" dirty="0" smtClean="0">
                <a:solidFill>
                  <a:prstClr val="black"/>
                </a:solidFill>
              </a:rPr>
              <a:t>(FFT)</a:t>
            </a:r>
          </a:p>
          <a:p>
            <a:pPr marL="800100" lvl="1" indent="-342900" defTabSz="508000">
              <a:buFont typeface="Wingdings" panose="05000000000000000000" pitchFamily="2" charset="2"/>
              <a:buChar char="Ø"/>
            </a:pPr>
            <a:r>
              <a:rPr lang="ko-KR" altLang="en-US" sz="1600" dirty="0" smtClean="0"/>
              <a:t>시간적 </a:t>
            </a:r>
            <a:r>
              <a:rPr lang="ko-KR" altLang="en-US" sz="1600" dirty="0"/>
              <a:t>흐름의 소리 정보를 주파수의 흐름으로 변환시켜주는 함수 </a:t>
            </a:r>
            <a:r>
              <a:rPr lang="ko-KR" altLang="en-US" sz="1600" dirty="0" smtClean="0"/>
              <a:t>계산방식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endParaRPr lang="en-US" altLang="ko-KR" sz="2000" dirty="0" smtClean="0">
              <a:solidFill>
                <a:prstClr val="black"/>
              </a:solidFill>
            </a:endParaRPr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prstClr val="black"/>
              </a:solidFill>
            </a:endParaRPr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solidFill>
                  <a:prstClr val="black"/>
                </a:solidFill>
              </a:rPr>
              <a:t>명품 </a:t>
            </a:r>
            <a:r>
              <a:rPr lang="en-US" altLang="ko-KR" sz="2000" dirty="0" smtClean="0">
                <a:solidFill>
                  <a:prstClr val="black"/>
                </a:solidFill>
              </a:rPr>
              <a:t>JAVA Programming </a:t>
            </a:r>
          </a:p>
          <a:p>
            <a:pPr defTabSz="508000"/>
            <a:endParaRPr lang="en-US" altLang="ko-KR" sz="2000" dirty="0" smtClean="0">
              <a:solidFill>
                <a:prstClr val="black"/>
              </a:solidFill>
            </a:endParaRPr>
          </a:p>
          <a:p>
            <a:pPr defTabSz="508000"/>
            <a:endParaRPr lang="en-US" altLang="ko-KR" sz="2000" dirty="0" smtClean="0">
              <a:solidFill>
                <a:prstClr val="black"/>
              </a:solidFill>
            </a:endParaRPr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r>
              <a:rPr lang="ko-KR" altLang="en-US" sz="2000" dirty="0"/>
              <a:t>그림으로 쉽게 설명하는 </a:t>
            </a:r>
            <a:r>
              <a:rPr lang="ko-KR" altLang="en-US" sz="2000" dirty="0" err="1"/>
              <a:t>안드로이드</a:t>
            </a:r>
            <a:r>
              <a:rPr lang="ko-KR" altLang="en-US" sz="2000" dirty="0"/>
              <a:t> 프로그래밍</a:t>
            </a:r>
            <a:endParaRPr lang="en-US" altLang="ko-KR" sz="2000" dirty="0"/>
          </a:p>
          <a:p>
            <a:pPr defTabSz="508000"/>
            <a:endParaRPr lang="en-US" altLang="ko-KR" sz="2000" dirty="0" smtClean="0">
              <a:solidFill>
                <a:prstClr val="black"/>
              </a:solidFill>
            </a:endParaRPr>
          </a:p>
          <a:p>
            <a:pPr defTabSz="508000"/>
            <a:endParaRPr lang="en-US" altLang="ko-KR" sz="2000" dirty="0" smtClean="0">
              <a:solidFill>
                <a:prstClr val="black"/>
              </a:solidFill>
            </a:endParaRPr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solidFill>
                  <a:prstClr val="black"/>
                </a:solidFill>
              </a:rPr>
              <a:t>갤럭시 </a:t>
            </a:r>
            <a:r>
              <a:rPr lang="en-US" altLang="ko-KR" sz="2000" dirty="0" smtClean="0">
                <a:solidFill>
                  <a:prstClr val="black"/>
                </a:solidFill>
              </a:rPr>
              <a:t>S4 </a:t>
            </a:r>
            <a:r>
              <a:rPr lang="ko-KR" altLang="en-US" sz="2000" dirty="0" smtClean="0">
                <a:solidFill>
                  <a:prstClr val="black"/>
                </a:solidFill>
              </a:rPr>
              <a:t>사양</a:t>
            </a:r>
            <a:endParaRPr lang="en-US" altLang="ko-KR" sz="2000" dirty="0" smtClean="0">
              <a:solidFill>
                <a:prstClr val="black"/>
              </a:solidFill>
            </a:endParaRPr>
          </a:p>
          <a:p>
            <a:pPr marL="742950" lvl="1" indent="-285750" defTabSz="50800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  <a:hlinkClick r:id="rId2"/>
              </a:rPr>
              <a:t>https://namu.wiki/w/%</a:t>
            </a:r>
            <a:r>
              <a:rPr lang="en-US" altLang="ko-KR" dirty="0" smtClean="0">
                <a:solidFill>
                  <a:prstClr val="black"/>
                </a:solidFill>
                <a:hlinkClick r:id="rId2"/>
              </a:rPr>
              <a:t>EA%B0%A4%EB%9F%AD%EC%8B%9C%20S4</a:t>
            </a:r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1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0" y="724634"/>
            <a:ext cx="7417137" cy="4001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lvl="1" eaLnBrk="0"/>
            <a:r>
              <a:rPr lang="ko-KR" altLang="en-US" sz="2000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지적사항</a:t>
            </a:r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1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모기의 존재 여부를 알 수 있는 기술의 구현</a:t>
            </a:r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3717032"/>
            <a:ext cx="79751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모기의 </a:t>
            </a:r>
            <a:r>
              <a:rPr lang="ko-KR" altLang="en-US" dirty="0"/>
              <a:t>소리를 잘 인식할 수 있는 좋은 성능의 마이크모듈을 사용하거나 퇴치기를 모기가 잘 모이는 머리맡에 둔다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smtClean="0"/>
              <a:t>머리맡에 퇴치기를 둘 경우 몸에 무해한 </a:t>
            </a:r>
            <a:r>
              <a:rPr lang="ko-KR" altLang="en-US" dirty="0" err="1" smtClean="0"/>
              <a:t>기피제를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아두이노</a:t>
            </a:r>
            <a:r>
              <a:rPr lang="ko-KR" altLang="en-US" dirty="0" smtClean="0"/>
              <a:t> 마이크모듈의 인식 가능한 소리의 크기가 별도 설명되어 있지 않아 실제로 구매하여 확인이 필요</a:t>
            </a:r>
            <a:endParaRPr lang="en-US" altLang="ko-KR" dirty="0" smtClean="0"/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모기의 소리는 원거리에서 </a:t>
            </a:r>
            <a:r>
              <a:rPr lang="en-US" altLang="ko-KR" dirty="0" smtClean="0"/>
              <a:t>3dB, </a:t>
            </a:r>
            <a:r>
              <a:rPr lang="ko-KR" altLang="en-US" dirty="0" smtClean="0"/>
              <a:t>근거리에서</a:t>
            </a:r>
            <a:r>
              <a:rPr lang="en-US" altLang="ko-KR" dirty="0" smtClean="0"/>
              <a:t> 40dB</a:t>
            </a:r>
            <a:r>
              <a:rPr lang="ko-KR" altLang="en-US" dirty="0" smtClean="0"/>
              <a:t>로 추정</a:t>
            </a:r>
            <a:endParaRPr lang="en-US" altLang="ko-KR" dirty="0" smtClean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smtClean="0"/>
              <a:t>속삭임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조용한 도서관 </a:t>
            </a:r>
            <a:r>
              <a:rPr lang="en-US" altLang="ko-KR" dirty="0" smtClean="0"/>
              <a:t>30dB</a:t>
            </a:r>
            <a:endParaRPr lang="en-US" altLang="ko-KR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3" y="1732428"/>
            <a:ext cx="1582115" cy="11759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773" y="1526647"/>
            <a:ext cx="1680438" cy="1680438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3059832" y="1964963"/>
            <a:ext cx="2232248" cy="61139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323215" y="313055"/>
            <a:ext cx="698627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1.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종합설계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(2)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80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>
            <a:spLocks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solidFill>
            <a:srgbClr val="4B3C3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900430" y="-4203700"/>
            <a:ext cx="10274935" cy="15490825"/>
            <a:chOff x="-900430" y="-4203700"/>
            <a:chExt cx="10274935" cy="15490825"/>
          </a:xfrm>
        </p:grpSpPr>
        <p:grpSp>
          <p:nvGrpSpPr>
            <p:cNvPr id="33" name="그룹 32"/>
            <p:cNvGrpSpPr/>
            <p:nvPr/>
          </p:nvGrpSpPr>
          <p:grpSpPr>
            <a:xfrm rot="2760000">
              <a:off x="744855" y="-1511935"/>
              <a:ext cx="11322050" cy="5937885"/>
              <a:chOff x="744855" y="-1511935"/>
              <a:chExt cx="11322050" cy="5937885"/>
            </a:xfrm>
          </p:grpSpPr>
          <p:cxnSp>
            <p:nvCxnSpPr>
              <p:cNvPr id="97" name="직선 연결선 96"/>
              <p:cNvCxnSpPr/>
              <p:nvPr/>
            </p:nvCxnSpPr>
            <p:spPr>
              <a:xfrm rot="2760000">
                <a:off x="-1916430" y="117602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 rot="2760000">
                <a:off x="-1722755" y="1196975"/>
                <a:ext cx="1132014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rot="2760000">
                <a:off x="-1530350" y="121602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rot="2760000">
                <a:off x="-1044575" y="1268095"/>
                <a:ext cx="11321415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 rot="2760000">
                <a:off x="-656590" y="130810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 rot="2760000">
                <a:off x="-367030" y="133921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 rot="2760000">
                <a:off x="-77470" y="136969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 rot="2760000">
                <a:off x="116205" y="1390650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 rot="2760000">
                <a:off x="215265" y="140017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 rot="2760000">
                <a:off x="504190" y="143002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 rot="2760000">
                <a:off x="697230" y="144907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 rot="2760000">
                <a:off x="891540" y="147002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 rot="2760000">
                <a:off x="1180465" y="150050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 rot="2760000">
                <a:off x="1278890" y="151193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 rot="2760000">
                <a:off x="1376045" y="152209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 rot="2760000">
                <a:off x="1472565" y="153225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rot="2760000">
                <a:off x="1567180" y="1543050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rot="2760000">
                <a:off x="1664335" y="155257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 rot="2760000">
                <a:off x="1762760" y="156210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 rot="2760000">
                <a:off x="1858010" y="157289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 rot="2760000">
                <a:off x="1956435" y="1581785"/>
                <a:ext cx="1131951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 rot="2760000">
                <a:off x="2052320" y="1593215"/>
                <a:ext cx="11318240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 rot="2760000">
                <a:off x="2148840" y="160274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/>
              <p:nvPr/>
            </p:nvCxnSpPr>
            <p:spPr>
              <a:xfrm rot="2760000">
                <a:off x="2246630" y="161290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/>
              <p:nvPr/>
            </p:nvCxnSpPr>
            <p:spPr>
              <a:xfrm rot="2760000">
                <a:off x="2343150" y="162179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 rot="2760000">
                <a:off x="2440305" y="163385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>
              <a:xfrm rot="2760000">
                <a:off x="2536190" y="164274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>
              <a:xfrm rot="2760000">
                <a:off x="2632710" y="165544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 rot="2760000">
                <a:off x="-2207260" y="114427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 rot="2760000">
                <a:off x="-2109470" y="115570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/>
              <p:cNvCxnSpPr/>
              <p:nvPr/>
            </p:nvCxnSpPr>
            <p:spPr>
              <a:xfrm rot="2760000">
                <a:off x="-2012315" y="116522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/>
              <p:cNvCxnSpPr/>
              <p:nvPr/>
            </p:nvCxnSpPr>
            <p:spPr>
              <a:xfrm rot="2760000">
                <a:off x="-1816735" y="1186180"/>
                <a:ext cx="1131824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/>
              <p:cNvCxnSpPr/>
              <p:nvPr/>
            </p:nvCxnSpPr>
            <p:spPr>
              <a:xfrm rot="2760000">
                <a:off x="-1431925" y="122682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/>
              <p:cNvCxnSpPr/>
              <p:nvPr/>
            </p:nvCxnSpPr>
            <p:spPr>
              <a:xfrm rot="2760000">
                <a:off x="-1237615" y="1248410"/>
                <a:ext cx="1132078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/>
              <p:nvPr/>
            </p:nvCxnSpPr>
            <p:spPr>
              <a:xfrm rot="2760000">
                <a:off x="-947420" y="127889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 rot="2760000">
                <a:off x="-753110" y="129921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>
              <a:xfrm rot="2760000">
                <a:off x="-850900" y="128841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>
              <a:xfrm rot="2760000">
                <a:off x="-464185" y="1329055"/>
                <a:ext cx="1132205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>
              <a:xfrm rot="2760000">
                <a:off x="-271145" y="1349375"/>
                <a:ext cx="11322050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 rot="2760000">
                <a:off x="311150" y="140906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/>
              <p:cNvCxnSpPr/>
              <p:nvPr/>
            </p:nvCxnSpPr>
            <p:spPr>
              <a:xfrm rot="2760000">
                <a:off x="795655" y="146113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>
              <a:xfrm rot="2760000">
                <a:off x="986790" y="148145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 rot="2760000">
                <a:off x="1084580" y="149034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>
              <a:xfrm rot="2760000">
                <a:off x="-1625600" y="1207770"/>
                <a:ext cx="1131951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>
              <a:xfrm rot="2760000">
                <a:off x="-1336675" y="1236345"/>
                <a:ext cx="11321415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/>
              <p:cNvCxnSpPr/>
              <p:nvPr/>
            </p:nvCxnSpPr>
            <p:spPr>
              <a:xfrm rot="2760000">
                <a:off x="-1142365" y="125603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/>
              <p:cNvCxnSpPr/>
              <p:nvPr/>
            </p:nvCxnSpPr>
            <p:spPr>
              <a:xfrm rot="2760000">
                <a:off x="-560070" y="131889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/>
              <p:nvPr/>
            </p:nvCxnSpPr>
            <p:spPr>
              <a:xfrm rot="2760000">
                <a:off x="-172720" y="1361440"/>
                <a:ext cx="1131760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 rot="2760000">
                <a:off x="20320" y="137985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 rot="2760000">
                <a:off x="407035" y="1418590"/>
                <a:ext cx="11320780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/>
              <p:nvPr/>
            </p:nvCxnSpPr>
            <p:spPr>
              <a:xfrm rot="2760000">
                <a:off x="600710" y="144081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 rot="2760000">
                <a:off x="2729865" y="166306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/>
              <p:cNvCxnSpPr/>
              <p:nvPr/>
            </p:nvCxnSpPr>
            <p:spPr>
              <a:xfrm rot="2760000">
                <a:off x="2827655" y="1673860"/>
                <a:ext cx="1131951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/>
              <p:nvPr/>
            </p:nvCxnSpPr>
            <p:spPr>
              <a:xfrm rot="2760000">
                <a:off x="2924175" y="168402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/>
              <p:nvPr/>
            </p:nvCxnSpPr>
            <p:spPr>
              <a:xfrm rot="2760000">
                <a:off x="3020060" y="1696085"/>
                <a:ext cx="1131951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/>
              <p:nvPr/>
            </p:nvCxnSpPr>
            <p:spPr>
              <a:xfrm rot="2760000">
                <a:off x="3115945" y="170561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 rot="2760000">
                <a:off x="3215005" y="1715135"/>
                <a:ext cx="1131951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rot="2760000">
                <a:off x="3310255" y="172529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 rot="2760000">
                <a:off x="3406775" y="1735455"/>
                <a:ext cx="1132014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 rot="2760000">
                <a:off x="3505835" y="1746250"/>
                <a:ext cx="1132078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 rot="2760000">
                <a:off x="3600450" y="1756410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 rot="2760000">
                <a:off x="3697605" y="176593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/>
            <p:cNvGrpSpPr/>
            <p:nvPr/>
          </p:nvGrpSpPr>
          <p:grpSpPr>
            <a:xfrm rot="2760000">
              <a:off x="-3592830" y="2656840"/>
              <a:ext cx="11322050" cy="5937885"/>
              <a:chOff x="-3592830" y="2656840"/>
              <a:chExt cx="11322050" cy="5937885"/>
            </a:xfrm>
          </p:grpSpPr>
          <p:cxnSp>
            <p:nvCxnSpPr>
              <p:cNvPr id="35" name="직선 연결선 34"/>
              <p:cNvCxnSpPr/>
              <p:nvPr/>
            </p:nvCxnSpPr>
            <p:spPr>
              <a:xfrm rot="2760000">
                <a:off x="-6254115" y="534479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rot="2760000">
                <a:off x="-6060440" y="5365750"/>
                <a:ext cx="1132014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rot="2760000">
                <a:off x="-5868035" y="538480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 rot="2760000">
                <a:off x="-5382260" y="5436870"/>
                <a:ext cx="11321415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 rot="2760000">
                <a:off x="-4994275" y="547687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 rot="2760000">
                <a:off x="-4704715" y="550799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 rot="2760000">
                <a:off x="-4415155" y="553847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 rot="2760000">
                <a:off x="-4221480" y="5559425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 rot="2760000">
                <a:off x="-4122420" y="556895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 rot="2760000">
                <a:off x="-3833495" y="559879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rot="2760000">
                <a:off x="-3640455" y="561784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rot="2760000">
                <a:off x="-3446145" y="563880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 rot="2760000">
                <a:off x="-3157220" y="566928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 rot="2760000">
                <a:off x="-3058795" y="568071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 rot="2760000">
                <a:off x="-2961640" y="569087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 rot="2760000">
                <a:off x="-2865120" y="570103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 rot="2760000">
                <a:off x="-2770505" y="5711825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 rot="2760000">
                <a:off x="-2673350" y="572135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 rot="2760000">
                <a:off x="-2574925" y="573087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 rot="2760000">
                <a:off x="-2479675" y="574167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 rot="2760000">
                <a:off x="-2381250" y="5750560"/>
                <a:ext cx="1131951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 rot="2760000">
                <a:off x="-2285365" y="5761990"/>
                <a:ext cx="11318240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 rot="2760000">
                <a:off x="-2188845" y="577151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rot="2760000">
                <a:off x="-2091055" y="578167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rot="2760000">
                <a:off x="-1994535" y="579056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 rot="2760000">
                <a:off x="-1897380" y="580263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 rot="2760000">
                <a:off x="-1801495" y="581152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 rot="2760000">
                <a:off x="-1704975" y="582422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 rot="2760000">
                <a:off x="-6544945" y="531304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 rot="2760000">
                <a:off x="-6447155" y="532447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 rot="2760000">
                <a:off x="-6350000" y="533400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 rot="2760000">
                <a:off x="-6154420" y="5354955"/>
                <a:ext cx="1131824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 rot="2760000">
                <a:off x="-5769610" y="539559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 rot="2760000">
                <a:off x="-5575300" y="5417185"/>
                <a:ext cx="1132078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rot="2760000">
                <a:off x="-5285105" y="544766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rot="2760000">
                <a:off x="-5090795" y="546798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 rot="2760000">
                <a:off x="-5188585" y="545719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 rot="2760000">
                <a:off x="-4801870" y="5497830"/>
                <a:ext cx="1132205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 rot="2760000">
                <a:off x="-4608830" y="5518150"/>
                <a:ext cx="11322050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 rot="2760000">
                <a:off x="-4026535" y="557784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 rot="2760000">
                <a:off x="-3542030" y="562991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 rot="2760000">
                <a:off x="-3350895" y="565023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 rot="2760000">
                <a:off x="-3253105" y="565912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rot="2760000">
                <a:off x="-5963285" y="5376545"/>
                <a:ext cx="1131951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/>
              <p:nvPr/>
            </p:nvCxnSpPr>
            <p:spPr>
              <a:xfrm rot="2760000">
                <a:off x="-5674360" y="5405120"/>
                <a:ext cx="11321415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 rot="2760000">
                <a:off x="-5480050" y="542480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 rot="2760000">
                <a:off x="-4897755" y="548767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 rot="2760000">
                <a:off x="-4510405" y="5530215"/>
                <a:ext cx="1131760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 rot="2760000">
                <a:off x="-4317365" y="554863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 rot="2760000">
                <a:off x="-3930650" y="5587365"/>
                <a:ext cx="11320780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 rot="2760000">
                <a:off x="-3736975" y="560959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 rot="2760000">
                <a:off x="-1607820" y="583184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 rot="2760000">
                <a:off x="-1510030" y="5842635"/>
                <a:ext cx="1131951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 rot="2760000">
                <a:off x="-1413510" y="585279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 rot="2760000">
                <a:off x="-1317625" y="5864860"/>
                <a:ext cx="1131951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 rot="2760000">
                <a:off x="-1221740" y="587438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 rot="2760000">
                <a:off x="-1122680" y="5883910"/>
                <a:ext cx="1131951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 rot="2760000">
                <a:off x="-1027430" y="589407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 rot="2760000">
                <a:off x="-930910" y="5904230"/>
                <a:ext cx="1132014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 rot="2760000">
                <a:off x="-831850" y="5915025"/>
                <a:ext cx="1132078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 rot="2760000">
                <a:off x="-737235" y="5925185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 rot="2760000">
                <a:off x="-640080" y="593471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/>
          <p:cNvSpPr txBox="1">
            <a:spLocks/>
          </p:cNvSpPr>
          <p:nvPr/>
        </p:nvSpPr>
        <p:spPr>
          <a:xfrm>
            <a:off x="2773045" y="2774315"/>
            <a:ext cx="360235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cap="none" dirty="0" smtClean="0">
                <a:solidFill>
                  <a:schemeClr val="bg1"/>
                </a:solidFill>
                <a:latin typeface="+mj-lt"/>
                <a:ea typeface="굴림" panose="020B0600000101010101" pitchFamily="50" charset="-127"/>
              </a:rPr>
              <a:t>Thank U</a:t>
            </a:r>
            <a:endParaRPr lang="ko-KR" altLang="en-US" sz="3600" b="1" cap="none" dirty="0" smtClean="0">
              <a:solidFill>
                <a:schemeClr val="bg1"/>
              </a:solidFill>
              <a:latin typeface="+mj-lt"/>
              <a:ea typeface="굴림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7" y="1226915"/>
            <a:ext cx="1437223" cy="143722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28" y="2955359"/>
            <a:ext cx="1331855" cy="133185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605" y="1384991"/>
            <a:ext cx="1371478" cy="1030568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380579" y="694152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lvl="1" eaLnBrk="0"/>
            <a:r>
              <a:rPr lang="ko-KR" altLang="en-US" sz="2000" dirty="0" err="1">
                <a:solidFill>
                  <a:srgbClr val="4B0D0D"/>
                </a:solidFill>
                <a:latin typeface="맑은 고딕" charset="0"/>
                <a:ea typeface="맑은 고딕" charset="0"/>
              </a:rPr>
              <a:t>지적사항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2</a:t>
            </a: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서버</a:t>
            </a: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DB 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구성요소의 필요성</a:t>
            </a:r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78" y="1380196"/>
            <a:ext cx="1676622" cy="1158732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>
            <a:off x="6270517" y="4930389"/>
            <a:ext cx="1150312" cy="1584176"/>
            <a:chOff x="3824844" y="2630386"/>
            <a:chExt cx="1150312" cy="1584176"/>
          </a:xfrm>
        </p:grpSpPr>
        <p:sp>
          <p:nvSpPr>
            <p:cNvPr id="64" name="순서도: 자기 디스크 63"/>
            <p:cNvSpPr/>
            <p:nvPr/>
          </p:nvSpPr>
          <p:spPr>
            <a:xfrm>
              <a:off x="3824844" y="2630386"/>
              <a:ext cx="1150312" cy="158417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150341" y="3359359"/>
              <a:ext cx="523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DB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5871688" y="2776662"/>
            <a:ext cx="2160240" cy="866778"/>
            <a:chOff x="6291199" y="3253529"/>
            <a:chExt cx="2160240" cy="866778"/>
          </a:xfrm>
        </p:grpSpPr>
        <p:sp>
          <p:nvSpPr>
            <p:cNvPr id="62" name="직사각형 61"/>
            <p:cNvSpPr/>
            <p:nvPr/>
          </p:nvSpPr>
          <p:spPr>
            <a:xfrm>
              <a:off x="6291199" y="3253529"/>
              <a:ext cx="2160240" cy="8667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902299" y="3487861"/>
              <a:ext cx="938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Server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4" name="도형 60"/>
          <p:cNvCxnSpPr/>
          <p:nvPr/>
        </p:nvCxnSpPr>
        <p:spPr>
          <a:xfrm flipH="1" flipV="1">
            <a:off x="4452102" y="2048828"/>
            <a:ext cx="1200019" cy="672143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83" y="237546"/>
            <a:ext cx="1144600" cy="19471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19686" y="4650183"/>
            <a:ext cx="48986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</a:t>
            </a:r>
            <a:r>
              <a:rPr lang="ko-KR" altLang="en-US" b="1" dirty="0" smtClean="0"/>
              <a:t>버와 </a:t>
            </a:r>
            <a:r>
              <a:rPr lang="ko-KR" altLang="en-US" b="1" dirty="0"/>
              <a:t>데이터베이스를 사용하는 경우 </a:t>
            </a:r>
            <a:endParaRPr lang="en-US" altLang="ko-KR" b="1" dirty="0" smtClean="0"/>
          </a:p>
          <a:p>
            <a:r>
              <a:rPr lang="ko-KR" altLang="en-US" dirty="0"/>
              <a:t>다</a:t>
            </a:r>
            <a:r>
              <a:rPr lang="ko-KR" altLang="en-US" dirty="0" smtClean="0"/>
              <a:t>수의 </a:t>
            </a:r>
            <a:r>
              <a:rPr lang="ko-KR" altLang="en-US" dirty="0"/>
              <a:t>퇴치기를 사용할 때 </a:t>
            </a:r>
            <a:r>
              <a:rPr lang="ko-KR" altLang="en-US" dirty="0" err="1"/>
              <a:t>스마트폰</a:t>
            </a:r>
            <a:r>
              <a:rPr lang="ko-KR" altLang="en-US" dirty="0"/>
              <a:t> 하나로 </a:t>
            </a:r>
            <a:r>
              <a:rPr lang="ko-KR" altLang="en-US" dirty="0" smtClean="0"/>
              <a:t>각각의 인식시간 </a:t>
            </a:r>
            <a:r>
              <a:rPr lang="ko-KR" altLang="en-US" dirty="0"/>
              <a:t>확인이 가능하다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b="1" dirty="0" err="1" smtClean="0"/>
              <a:t>스마트폰에</a:t>
            </a:r>
            <a:r>
              <a:rPr lang="ko-KR" altLang="en-US" b="1" dirty="0" smtClean="0"/>
              <a:t> </a:t>
            </a:r>
            <a:r>
              <a:rPr lang="ko-KR" altLang="en-US" b="1" dirty="0"/>
              <a:t>데이터를 저장하는 경우 </a:t>
            </a:r>
            <a:endParaRPr lang="en-US" altLang="ko-KR" b="1" dirty="0" smtClean="0"/>
          </a:p>
          <a:p>
            <a:r>
              <a:rPr lang="ko-KR" altLang="en-US" dirty="0" smtClean="0"/>
              <a:t>기기 </a:t>
            </a:r>
            <a:r>
              <a:rPr lang="ko-KR" altLang="en-US" dirty="0" err="1"/>
              <a:t>변경시</a:t>
            </a:r>
            <a:r>
              <a:rPr lang="ko-KR" altLang="en-US" dirty="0"/>
              <a:t> 이전 기록을 복구해야 한다</a:t>
            </a:r>
            <a:r>
              <a:rPr lang="en-US" altLang="ko-KR" dirty="0"/>
              <a:t>.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642" y="2781236"/>
            <a:ext cx="1371478" cy="103056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45" y="3042719"/>
            <a:ext cx="1553703" cy="1073782"/>
          </a:xfrm>
          <a:prstGeom prst="rect">
            <a:avLst/>
          </a:prstGeom>
        </p:spPr>
      </p:pic>
      <p:cxnSp>
        <p:nvCxnSpPr>
          <p:cNvPr id="51" name="도형 60"/>
          <p:cNvCxnSpPr/>
          <p:nvPr/>
        </p:nvCxnSpPr>
        <p:spPr>
          <a:xfrm flipH="1">
            <a:off x="4437635" y="3102067"/>
            <a:ext cx="1214485" cy="214994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60"/>
          <p:cNvCxnSpPr/>
          <p:nvPr/>
        </p:nvCxnSpPr>
        <p:spPr>
          <a:xfrm flipH="1" flipV="1">
            <a:off x="6151266" y="3802329"/>
            <a:ext cx="187018" cy="1118585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도형 60"/>
          <p:cNvCxnSpPr/>
          <p:nvPr/>
        </p:nvCxnSpPr>
        <p:spPr>
          <a:xfrm flipV="1">
            <a:off x="7510295" y="3764385"/>
            <a:ext cx="428124" cy="1166004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도형 60"/>
          <p:cNvCxnSpPr/>
          <p:nvPr/>
        </p:nvCxnSpPr>
        <p:spPr>
          <a:xfrm flipH="1">
            <a:off x="6073160" y="2242056"/>
            <a:ext cx="409628" cy="446528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도형 60"/>
          <p:cNvCxnSpPr/>
          <p:nvPr/>
        </p:nvCxnSpPr>
        <p:spPr>
          <a:xfrm flipH="1" flipV="1">
            <a:off x="7310120" y="2242056"/>
            <a:ext cx="400351" cy="446528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132953" y="2368503"/>
            <a:ext cx="1221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모기인식시간 전달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561731" y="1798532"/>
            <a:ext cx="1104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인식시간전달 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799453" y="3969727"/>
            <a:ext cx="149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인식시간 </a:t>
            </a:r>
            <a:endParaRPr lang="en-US" altLang="ko-KR" dirty="0" smtClean="0"/>
          </a:p>
          <a:p>
            <a:r>
              <a:rPr lang="ko-KR" altLang="en-US" dirty="0" smtClean="0"/>
              <a:t>요청 및 저장 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870102" y="4038455"/>
            <a:ext cx="1162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인식시간 전달 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611789" y="1357722"/>
            <a:ext cx="89082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인식시간 </a:t>
            </a:r>
            <a:endParaRPr lang="en-US" altLang="ko-KR" sz="1300" dirty="0" smtClean="0"/>
          </a:p>
          <a:p>
            <a:r>
              <a:rPr lang="ko-KR" altLang="en-US" sz="1300" dirty="0" smtClean="0"/>
              <a:t>요청</a:t>
            </a:r>
            <a:endParaRPr lang="en-US" altLang="ko-KR" sz="1300" dirty="0" smtClean="0"/>
          </a:p>
          <a:p>
            <a:r>
              <a:rPr lang="ko-KR" altLang="en-US" sz="1300" dirty="0" smtClean="0"/>
              <a:t>자동분사 </a:t>
            </a:r>
            <a:endParaRPr lang="en-US" altLang="ko-KR" sz="1300" dirty="0" smtClean="0"/>
          </a:p>
          <a:p>
            <a:r>
              <a:rPr lang="ko-KR" altLang="en-US" sz="1300" dirty="0" smtClean="0"/>
              <a:t>기능설정</a:t>
            </a:r>
            <a:endParaRPr lang="en-US" altLang="ko-KR" sz="1300" dirty="0" smtClean="0"/>
          </a:p>
          <a:p>
            <a:r>
              <a:rPr lang="ko-KR" altLang="en-US" sz="1300" dirty="0" smtClean="0"/>
              <a:t>요청 </a:t>
            </a:r>
            <a:endParaRPr lang="ko-KR" altLang="en-US" sz="1300" dirty="0"/>
          </a:p>
        </p:txBody>
      </p:sp>
      <p:cxnSp>
        <p:nvCxnSpPr>
          <p:cNvPr id="31" name="도형 60"/>
          <p:cNvCxnSpPr/>
          <p:nvPr/>
        </p:nvCxnSpPr>
        <p:spPr>
          <a:xfrm flipV="1">
            <a:off x="4301178" y="3459123"/>
            <a:ext cx="1454719" cy="40257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60"/>
          <p:cNvCxnSpPr>
            <a:stCxn id="36" idx="3"/>
          </p:cNvCxnSpPr>
          <p:nvPr/>
        </p:nvCxnSpPr>
        <p:spPr>
          <a:xfrm>
            <a:off x="4601083" y="1900275"/>
            <a:ext cx="1239162" cy="808423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16457" y="1450622"/>
            <a:ext cx="5748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mtClean="0"/>
              <a:t>실행요청</a:t>
            </a:r>
            <a:endParaRPr lang="en-US" altLang="ko-KR" sz="1300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4283717" y="3490014"/>
            <a:ext cx="5748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mtClean="0"/>
              <a:t>실행요청</a:t>
            </a:r>
            <a:endParaRPr lang="en-US" altLang="ko-KR" sz="1300" dirty="0" smtClean="0"/>
          </a:p>
        </p:txBody>
      </p:sp>
      <p:sp>
        <p:nvSpPr>
          <p:cNvPr id="32" name="TextBox 31"/>
          <p:cNvSpPr txBox="1">
            <a:spLocks/>
          </p:cNvSpPr>
          <p:nvPr/>
        </p:nvSpPr>
        <p:spPr>
          <a:xfrm>
            <a:off x="323215" y="313055"/>
            <a:ext cx="698627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1.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종합설계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(3)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99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88" y="2552304"/>
            <a:ext cx="1339268" cy="1339268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323215" y="850026"/>
            <a:ext cx="6987540" cy="4001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lvl="1" eaLnBrk="0"/>
            <a:r>
              <a:rPr lang="ko-KR" altLang="en-US" sz="2000" dirty="0" err="1">
                <a:solidFill>
                  <a:srgbClr val="4B0D0D"/>
                </a:solidFill>
                <a:latin typeface="맑은 고딕" charset="0"/>
                <a:ea typeface="맑은 고딕" charset="0"/>
              </a:rPr>
              <a:t>지적사항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3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2000" dirty="0" err="1">
                <a:solidFill>
                  <a:srgbClr val="4B0D0D"/>
                </a:solidFill>
                <a:latin typeface="맑은 고딕" charset="0"/>
                <a:ea typeface="맑은 고딕" charset="0"/>
              </a:rPr>
              <a:t>퇴치제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유효성</a:t>
            </a:r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8473" y="5428481"/>
            <a:ext cx="686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인체에 무해한 천연 </a:t>
            </a:r>
            <a:r>
              <a:rPr lang="ko-KR" altLang="en-US" dirty="0" err="1"/>
              <a:t>기피제를</a:t>
            </a:r>
            <a:r>
              <a:rPr lang="ko-KR" altLang="en-US" dirty="0"/>
              <a:t> 사용한다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다만 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시간정도</a:t>
            </a:r>
            <a:r>
              <a:rPr lang="ko-KR" altLang="en-US" dirty="0" smtClean="0"/>
              <a:t> 지난 경우 효과가 반감하므로 이를 감안한다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58" y="1988840"/>
            <a:ext cx="2732181" cy="2030786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884662" y="2698534"/>
            <a:ext cx="2232248" cy="61139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47" y="1444045"/>
            <a:ext cx="1053639" cy="28514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367" y="4208243"/>
            <a:ext cx="4505954" cy="3238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42" y="4720755"/>
            <a:ext cx="4525006" cy="3524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>
            <a:spLocks/>
          </p:cNvSpPr>
          <p:nvPr/>
        </p:nvSpPr>
        <p:spPr>
          <a:xfrm>
            <a:off x="323215" y="313055"/>
            <a:ext cx="698627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1.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종합설계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(4)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08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45122" y="850477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ko-KR" altLang="en-US" sz="2000" dirty="0" err="1">
                <a:solidFill>
                  <a:srgbClr val="4B0D0D"/>
                </a:solidFill>
                <a:latin typeface="맑은 고딕" charset="0"/>
                <a:ea typeface="맑은 고딕" charset="0"/>
              </a:rPr>
              <a:t>지적사항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4, </a:t>
            </a:r>
            <a:r>
              <a:rPr lang="ko-KR" altLang="en-US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모기를 </a:t>
            </a:r>
            <a:r>
              <a:rPr lang="ko-KR" altLang="en-US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디텍트하고</a:t>
            </a:r>
            <a:r>
              <a:rPr lang="ko-KR" altLang="en-US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퇴치하는 다른 방법들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0369" y="4015489"/>
            <a:ext cx="7560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초음파센서로 모기의 움직임을 감지하여 </a:t>
            </a:r>
            <a:r>
              <a:rPr lang="ko-KR" altLang="en-US" dirty="0" err="1" smtClean="0"/>
              <a:t>퇴치제</a:t>
            </a:r>
            <a:r>
              <a:rPr lang="ko-KR" altLang="en-US" dirty="0" smtClean="0"/>
              <a:t> 분사</a:t>
            </a:r>
            <a:endParaRPr lang="en-US" altLang="ko-KR" dirty="0" smtClean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smtClean="0"/>
              <a:t>초음파센서의 모기식별문제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천적이나 수컷모기의 주파수나 초음파를 통한 모기 기피효과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효과가 없음</a:t>
            </a:r>
            <a:endParaRPr lang="en-US" altLang="ko-KR" dirty="0" smtClean="0"/>
          </a:p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자외선 램프를 이용해 모기를 유인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전기망이나</a:t>
            </a:r>
            <a:r>
              <a:rPr lang="ko-KR" altLang="en-US" dirty="0" smtClean="0"/>
              <a:t> 끈끈이 등으로 퇴치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프로그래밍 요소가 없음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387899"/>
            <a:ext cx="3168352" cy="24163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418645"/>
            <a:ext cx="2380647" cy="23806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215" y="5981074"/>
            <a:ext cx="756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따라서 모기의 소리에서 주파수를 추출하여 모기를 인식하고 분사기를 작동시키는 방식이 알맞다고 판단</a:t>
            </a:r>
            <a:endParaRPr lang="ko-KR" altLang="en-US" dirty="0"/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323215" y="313055"/>
            <a:ext cx="698627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1.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종합설계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(5)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51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27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1.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종합설계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(6)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323214" y="1162430"/>
            <a:ext cx="8820786" cy="40485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8000" eaLnBrk="0"/>
            <a:r>
              <a:rPr lang="en-US" altLang="ko-KR" sz="1800" b="0" cap="none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◆</a:t>
            </a: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연구</a:t>
            </a:r>
            <a:r>
              <a:rPr lang="en-US" altLang="ko-KR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개발</a:t>
            </a:r>
            <a:r>
              <a:rPr lang="en-US" altLang="ko-KR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배경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defTabSz="508000" eaLnBrk="0"/>
            <a:endParaRPr lang="ko-KR" altLang="en-US" sz="1800" b="0" cap="none" dirty="0" smtClean="0">
              <a:solidFill>
                <a:schemeClr val="accent6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b="0" cap="none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모기를 잡기 위해서 사용자가 미리 </a:t>
            </a:r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퇴치제를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사용하여야 하며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b="0" cap="none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sz="1600" b="0" cap="none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잠든 이후에는 사용이 힘들어 모기 퇴치가 </a:t>
            </a:r>
            <a:r>
              <a:rPr lang="ko-KR" altLang="en-US" sz="1600" b="0" cap="none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힘듬</a:t>
            </a:r>
            <a:endParaRPr lang="en-US" altLang="ko-KR" sz="1600" b="0" cap="none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600" b="0" cap="none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자동 분사기능을 사용하더라도 퇴치제의 불필요한 낭비를 막을 수 없음</a:t>
            </a:r>
            <a:endParaRPr lang="en-US" altLang="ko-KR" sz="1600" b="0" cap="none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◆ 연구 </a:t>
            </a:r>
            <a:r>
              <a:rPr lang="en-US" altLang="ko-KR" sz="1800" b="0" cap="none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개발</a:t>
            </a:r>
            <a:r>
              <a:rPr lang="en-US" altLang="ko-KR" sz="1800" b="0" cap="none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목표</a:t>
            </a:r>
            <a:endParaRPr lang="en-US" altLang="ko-KR" sz="1800" b="0" cap="none" dirty="0" smtClean="0">
              <a:solidFill>
                <a:schemeClr val="accent6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0" cap="none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모기의 비행주파수를 토대로 모기의 존재 유무를 알아내어 </a:t>
            </a:r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모기퇴치제를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사용</a:t>
            </a:r>
            <a:endParaRPr lang="en-US" altLang="ko-KR" sz="1600" b="0" cap="none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◆ 연구 </a:t>
            </a:r>
            <a:r>
              <a:rPr lang="en-US" altLang="ko-KR" sz="1800" b="0" cap="none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개발</a:t>
            </a:r>
            <a:r>
              <a:rPr lang="en-US" altLang="ko-KR" sz="1800" b="0" cap="none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효과</a:t>
            </a:r>
            <a:endParaRPr lang="en-US" altLang="ko-KR" sz="1800" b="0" cap="none" dirty="0" smtClean="0">
              <a:solidFill>
                <a:schemeClr val="accent6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defTabSz="508000" eaLnBrk="0"/>
            <a:r>
              <a:rPr lang="en-US" altLang="ko-KR" sz="1800" b="0" cap="none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모기퇴치제의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불필요한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낭비를 막음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508000" eaLnBrk="0"/>
            <a:endParaRPr lang="ko-KR" altLang="en-US" sz="1500" b="0" cap="none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215" y="313055"/>
            <a:ext cx="8371840" cy="4001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defTabSz="508000"/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2, 관련 연구 및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사례</a:t>
            </a:r>
            <a:endParaRPr lang="en-US" altLang="ko-KR" dirty="0">
              <a:latin typeface="맑은 고딕" charset="0"/>
              <a:ea typeface="맑은 고딕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4008" y="1706177"/>
            <a:ext cx="36910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시간 및 강도를 자동으로 설정해주는 스마트 모드 기능이 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단점 </a:t>
            </a:r>
            <a:r>
              <a:rPr lang="en-US" altLang="ko-KR" dirty="0" smtClean="0"/>
              <a:t>: </a:t>
            </a:r>
          </a:p>
          <a:p>
            <a:r>
              <a:rPr lang="ko-KR" altLang="en-US" dirty="0" smtClean="0"/>
              <a:t>모기의 존재유무와 상관없이 사용되기에 퇴치제의 낭비가 예상됨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05336" y="1048106"/>
            <a:ext cx="2826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 smtClean="0"/>
              <a:t>홈매트</a:t>
            </a:r>
            <a:r>
              <a:rPr lang="ko-KR" altLang="en-US" sz="2400" b="1" dirty="0" smtClean="0"/>
              <a:t> </a:t>
            </a:r>
            <a:r>
              <a:rPr lang="ko-KR" altLang="en-US" sz="2400" b="1" dirty="0" err="1" smtClean="0"/>
              <a:t>홈컨트롤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1145067"/>
            <a:ext cx="2485859" cy="24643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4" y="4119610"/>
            <a:ext cx="3766698" cy="20882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93667" y="3935629"/>
            <a:ext cx="2826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모기퇴치어플</a:t>
            </a:r>
            <a:endParaRPr lang="ko-KR" alt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669650" y="4453516"/>
            <a:ext cx="36910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천적의 고주파나 수컷모기의 비행음파를 이용한 </a:t>
            </a:r>
            <a:r>
              <a:rPr lang="ko-KR" altLang="en-US" dirty="0" err="1" smtClean="0"/>
              <a:t>어플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단점 </a:t>
            </a:r>
            <a:r>
              <a:rPr lang="en-US" altLang="ko-KR" dirty="0" smtClean="0"/>
              <a:t>: </a:t>
            </a:r>
          </a:p>
          <a:p>
            <a:r>
              <a:rPr lang="ko-KR" altLang="en-US" dirty="0" smtClean="0"/>
              <a:t>효과가 거의 없으며 퇴치가 아닌 기피효과를 내는 정도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Pages>22</Pages>
  <Words>1566</Words>
  <Characters>0</Characters>
  <Application>Microsoft Office PowerPoint</Application>
  <DocSecurity>0</DocSecurity>
  <PresentationFormat>화면 슬라이드 쇼(4:3)</PresentationFormat>
  <Lines>0</Lines>
  <Paragraphs>509</Paragraphs>
  <Slides>40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Wingdings</vt:lpstr>
      <vt:lpstr>HY헤드라인M</vt:lpstr>
      <vt:lpstr>Arial</vt:lpstr>
      <vt:lpstr>HY견고딕</vt:lpstr>
      <vt:lpstr>굴림</vt:lpstr>
      <vt:lpstr>나눔고딕</vt:lpstr>
      <vt:lpstr>맑은 고딕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shin</cp:lastModifiedBy>
  <cp:revision>243</cp:revision>
  <dcterms:modified xsi:type="dcterms:W3CDTF">2017-02-19T16:33:46Z</dcterms:modified>
</cp:coreProperties>
</file>